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62"/>
  </p:notesMasterIdLst>
  <p:sldIdLst>
    <p:sldId id="375" r:id="rId2"/>
    <p:sldId id="341" r:id="rId3"/>
    <p:sldId id="277" r:id="rId4"/>
    <p:sldId id="278" r:id="rId5"/>
    <p:sldId id="279" r:id="rId6"/>
    <p:sldId id="285" r:id="rId7"/>
    <p:sldId id="286" r:id="rId8"/>
    <p:sldId id="287" r:id="rId9"/>
    <p:sldId id="288" r:id="rId10"/>
    <p:sldId id="291" r:id="rId11"/>
    <p:sldId id="293" r:id="rId12"/>
    <p:sldId id="294" r:id="rId13"/>
    <p:sldId id="342" r:id="rId14"/>
    <p:sldId id="343"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15" r:id="rId29"/>
    <p:sldId id="318" r:id="rId30"/>
    <p:sldId id="356" r:id="rId31"/>
    <p:sldId id="316" r:id="rId32"/>
    <p:sldId id="317" r:id="rId33"/>
    <p:sldId id="345" r:id="rId34"/>
    <p:sldId id="344" r:id="rId35"/>
    <p:sldId id="319" r:id="rId36"/>
    <p:sldId id="347" r:id="rId37"/>
    <p:sldId id="348" r:id="rId38"/>
    <p:sldId id="349" r:id="rId39"/>
    <p:sldId id="350" r:id="rId40"/>
    <p:sldId id="351" r:id="rId41"/>
    <p:sldId id="352" r:id="rId42"/>
    <p:sldId id="353" r:id="rId43"/>
    <p:sldId id="354" r:id="rId44"/>
    <p:sldId id="346" r:id="rId45"/>
    <p:sldId id="337" r:id="rId46"/>
    <p:sldId id="358" r:id="rId47"/>
    <p:sldId id="361" r:id="rId48"/>
    <p:sldId id="360" r:id="rId49"/>
    <p:sldId id="362" r:id="rId50"/>
    <p:sldId id="363" r:id="rId51"/>
    <p:sldId id="364" r:id="rId52"/>
    <p:sldId id="365" r:id="rId53"/>
    <p:sldId id="366" r:id="rId54"/>
    <p:sldId id="367" r:id="rId55"/>
    <p:sldId id="368" r:id="rId56"/>
    <p:sldId id="369" r:id="rId57"/>
    <p:sldId id="370" r:id="rId58"/>
    <p:sldId id="371" r:id="rId59"/>
    <p:sldId id="372" r:id="rId60"/>
    <p:sldId id="373"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D9884-D1C9-4DDC-A90D-233C62E55C9B}" type="datetimeFigureOut">
              <a:rPr lang="en-US" smtClean="0"/>
              <a:pPr/>
              <a:t>12/26/2023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0E82BB-0270-49F4-8B0D-2D932CCDFC4B}" type="slidenum">
              <a:rPr lang="en-US" smtClean="0"/>
              <a:pPr/>
              <a:t>‹#›</a:t>
            </a:fld>
            <a:endParaRPr lang="en-US"/>
          </a:p>
        </p:txBody>
      </p:sp>
    </p:spTree>
    <p:extLst>
      <p:ext uri="{BB962C8B-B14F-4D97-AF65-F5344CB8AC3E}">
        <p14:creationId xmlns:p14="http://schemas.microsoft.com/office/powerpoint/2010/main" val="196894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E3FC885-BC66-4D00-8CC4-84D1C67D65A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951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p>
            <a:pPr algn="ctr" fontAlgn="base">
              <a:spcBef>
                <a:spcPct val="0"/>
              </a:spcBef>
              <a:spcAft>
                <a:spcPct val="0"/>
              </a:spcAft>
            </a:pPr>
            <a:fld id="{F7259DD9-3A92-472F-BE71-61720F8E3015}" type="slidenum">
              <a:rPr lang="en-US" smtClean="0">
                <a:solidFill>
                  <a:srgbClr val="000000"/>
                </a:solidFill>
              </a:rPr>
              <a:pPr algn="ctr" fontAlgn="base">
                <a:spcBef>
                  <a:spcPct val="0"/>
                </a:spcBef>
                <a:spcAft>
                  <a:spcPct val="0"/>
                </a:spcAft>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73BC5B9-022A-4714-86D7-01041EDECB3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74919051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p>
            <a:pPr algn="ctr" fontAlgn="base">
              <a:spcBef>
                <a:spcPct val="0"/>
              </a:spcBef>
              <a:spcAft>
                <a:spcPct val="0"/>
              </a:spcAft>
            </a:pPr>
            <a:fld id="{F7259DD9-3A92-472F-BE71-61720F8E3015}" type="slidenum">
              <a:rPr lang="en-US" smtClean="0">
                <a:solidFill>
                  <a:srgbClr val="000000"/>
                </a:solidFill>
              </a:rPr>
              <a:pPr algn="ctr" fontAlgn="base">
                <a:spcBef>
                  <a:spcPct val="0"/>
                </a:spcBef>
                <a:spcAft>
                  <a:spcPct val="0"/>
                </a:spcAft>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73BC5B9-022A-4714-86D7-01041EDECB3E}" type="slidenum">
              <a:rPr lang="en-US" smtClean="0">
                <a:solidFill>
                  <a:srgbClr val="000000"/>
                </a:solidFill>
              </a:rPr>
              <a:pPr fontAlgn="base">
                <a:spcBef>
                  <a:spcPct val="0"/>
                </a:spcBef>
                <a:spcAft>
                  <a:spcPct val="0"/>
                </a:spcAft>
              </a:pPr>
              <a:t>‹#›</a:t>
            </a:fld>
            <a:endParaRPr lang="en-US">
              <a:solidFill>
                <a:srgbClr val="000000"/>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6667682"/>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p>
            <a:pPr algn="ctr" fontAlgn="base">
              <a:spcBef>
                <a:spcPct val="0"/>
              </a:spcBef>
              <a:spcAft>
                <a:spcPct val="0"/>
              </a:spcAft>
            </a:pPr>
            <a:fld id="{F7259DD9-3A92-472F-BE71-61720F8E3015}" type="slidenum">
              <a:rPr lang="en-US" smtClean="0">
                <a:solidFill>
                  <a:srgbClr val="000000"/>
                </a:solidFill>
              </a:rPr>
              <a:pPr algn="ctr" fontAlgn="base">
                <a:spcBef>
                  <a:spcPct val="0"/>
                </a:spcBef>
                <a:spcAft>
                  <a:spcPct val="0"/>
                </a:spcAft>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73BC5B9-022A-4714-86D7-01041EDECB3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31337806"/>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p>
            <a:pPr algn="ctr" fontAlgn="base">
              <a:spcBef>
                <a:spcPct val="0"/>
              </a:spcBef>
              <a:spcAft>
                <a:spcPct val="0"/>
              </a:spcAft>
            </a:pPr>
            <a:fld id="{F7259DD9-3A92-472F-BE71-61720F8E3015}" type="slidenum">
              <a:rPr lang="en-US" smtClean="0">
                <a:solidFill>
                  <a:srgbClr val="000000"/>
                </a:solidFill>
              </a:rPr>
              <a:pPr algn="ctr" fontAlgn="base">
                <a:spcBef>
                  <a:spcPct val="0"/>
                </a:spcBef>
                <a:spcAft>
                  <a:spcPct val="0"/>
                </a:spcAft>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73BC5B9-022A-4714-86D7-01041EDECB3E}" type="slidenum">
              <a:rPr lang="en-US" smtClean="0">
                <a:solidFill>
                  <a:srgbClr val="000000"/>
                </a:solidFill>
              </a:rPr>
              <a:pPr fontAlgn="base">
                <a:spcBef>
                  <a:spcPct val="0"/>
                </a:spcBef>
                <a:spcAft>
                  <a:spcPct val="0"/>
                </a:spcAft>
              </a:pPr>
              <a:t>‹#›</a:t>
            </a:fld>
            <a:endParaRPr lang="en-US">
              <a:solidFill>
                <a:srgbClr val="000000"/>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1642870"/>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p>
            <a:pPr algn="ctr" fontAlgn="base">
              <a:spcBef>
                <a:spcPct val="0"/>
              </a:spcBef>
              <a:spcAft>
                <a:spcPct val="0"/>
              </a:spcAft>
            </a:pPr>
            <a:fld id="{F7259DD9-3A92-472F-BE71-61720F8E3015}" type="slidenum">
              <a:rPr lang="en-US" smtClean="0">
                <a:solidFill>
                  <a:srgbClr val="000000"/>
                </a:solidFill>
              </a:rPr>
              <a:pPr algn="ctr" fontAlgn="base">
                <a:spcBef>
                  <a:spcPct val="0"/>
                </a:spcBef>
                <a:spcAft>
                  <a:spcPct val="0"/>
                </a:spcAft>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73BC5B9-022A-4714-86D7-01041EDECB3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84317871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fld id="{9F9D9B0D-625B-4AB0-B929-046C6C688052}" type="slidenum">
              <a:rPr lang="en-US" smtClean="0">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fld id="{58C67076-A99A-46A3-B178-87D25EBB8CE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9966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fld id="{89EA2E00-20F2-4CE1-9076-0D146EA180EE}" type="slidenum">
              <a:rPr lang="en-US" smtClean="0">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fld id="{E9D5508F-A520-4D59-A330-0F4115D31AB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175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fld id="{E52F2892-C80E-4041-A127-1DC966938558}" type="slidenum">
              <a:rPr lang="en-US" smtClean="0">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fld id="{C94B0C13-53F9-42DE-9BD0-0B3ECB97F38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476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fld id="{06E4DD7B-A33E-4918-AE24-C821BDB77C9A}" type="slidenum">
              <a:rPr lang="en-US" smtClean="0">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fld id="{04EBDE2F-CA82-4F9A-8F1B-E7515B77ADB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815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fld id="{6951A82A-D228-49A6-A13B-5E515095795F}" type="slidenum">
              <a:rPr lang="en-US" smtClean="0">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p>
            <a:fld id="{82A5219F-0D75-45B0-9E9E-ADDE5F650B8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534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fld id="{69C3B04E-E511-46C2-BBC0-31B1AF005CDF}" type="slidenum">
              <a:rPr lang="en-US" smtClean="0">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p>
            <a:fld id="{7C7CC3D4-EACC-4A09-A5FC-90476694D26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6567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fld id="{0A376C1A-75C9-4DA7-8BBA-1DDC00C94DBE}" type="slidenum">
              <a:rPr lang="en-US" smtClean="0">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p>
            <a:fld id="{D1F6752D-66FF-4E92-A0FA-9816F90ED3E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278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fld id="{6B6F1BDE-D167-4F94-9827-A2B29345EBDB}" type="slidenum">
              <a:rPr lang="en-US" smtClean="0">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p>
            <a:fld id="{909EB1BD-4660-4670-BE4B-957243F4C69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6711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fld id="{7243FCAA-5A30-483A-94FB-141082FE4031}" type="slidenum">
              <a:rPr lang="en-US" smtClean="0">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p>
            <a:fld id="{F6D245B3-5076-4B7E-8670-1386897CD7E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692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fld id="{512EA5A0-5EC8-474F-A52D-10C513D8EE8F}" type="slidenum">
              <a:rPr lang="en-US" smtClean="0">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p>
            <a:fld id="{CB02A07B-D6F8-4DBA-B8A2-0BEAC7AEF05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5800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ctr" fontAlgn="base">
              <a:spcBef>
                <a:spcPct val="0"/>
              </a:spcBef>
              <a:spcAft>
                <a:spcPct val="0"/>
              </a:spcAft>
            </a:pPr>
            <a:fld id="{F7259DD9-3A92-472F-BE71-61720F8E3015}" type="slidenum">
              <a:rPr lang="en-US" smtClean="0">
                <a:solidFill>
                  <a:srgbClr val="000000"/>
                </a:solidFill>
              </a:rPr>
              <a:pPr algn="ctr" fontAlgn="base">
                <a:spcBef>
                  <a:spcPct val="0"/>
                </a:spcBef>
                <a:spcAft>
                  <a:spcPct val="0"/>
                </a:spcAft>
              </a:pPr>
              <a:t>‹#›</a:t>
            </a:fld>
            <a:endParaRPr lang="en-US">
              <a:solidFill>
                <a:srgbClr val="000000"/>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pPr>
            <a:fld id="{D73BC5B9-022A-4714-86D7-01041EDECB3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0906989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srgbClr val="000000"/>
              </a:solidFill>
            </a:endParaRP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215134692"/>
              </p:ext>
            </p:extLst>
          </p:nvPr>
        </p:nvGraphicFramePr>
        <p:xfrm>
          <a:off x="457200" y="614230"/>
          <a:ext cx="6477000" cy="5826125"/>
        </p:xfrm>
        <a:graphic>
          <a:graphicData uri="http://schemas.openxmlformats.org/presentationml/2006/ole">
            <mc:AlternateContent xmlns:mc="http://schemas.openxmlformats.org/markup-compatibility/2006">
              <mc:Choice xmlns:v="urn:schemas-microsoft-com:vml" Requires="v">
                <p:oleObj spid="_x0000_s1027" name="Presentation" r:id="rId3" imgW="6094318" imgH="3427437" progId="PowerPoint.Show.12">
                  <p:embed/>
                </p:oleObj>
              </mc:Choice>
              <mc:Fallback>
                <p:oleObj name="Presentation" r:id="rId3" imgW="6094318" imgH="3427437" progId="PowerPoint.Show.12">
                  <p:embed/>
                  <p:pic>
                    <p:nvPicPr>
                      <p:cNvPr id="0" name=""/>
                      <p:cNvPicPr/>
                      <p:nvPr/>
                    </p:nvPicPr>
                    <p:blipFill>
                      <a:blip r:embed="rId4"/>
                      <a:stretch>
                        <a:fillRect/>
                      </a:stretch>
                    </p:blipFill>
                    <p:spPr>
                      <a:xfrm>
                        <a:off x="457200" y="614230"/>
                        <a:ext cx="6477000" cy="5826125"/>
                      </a:xfrm>
                      <a:prstGeom prst="rect">
                        <a:avLst/>
                      </a:prstGeom>
                    </p:spPr>
                  </p:pic>
                </p:oleObj>
              </mc:Fallback>
            </mc:AlternateContent>
          </a:graphicData>
        </a:graphic>
      </p:graphicFrame>
    </p:spTree>
    <p:extLst>
      <p:ext uri="{BB962C8B-B14F-4D97-AF65-F5344CB8AC3E}">
        <p14:creationId xmlns:p14="http://schemas.microsoft.com/office/powerpoint/2010/main" val="4092457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be 39"/>
          <p:cNvSpPr/>
          <p:nvPr/>
        </p:nvSpPr>
        <p:spPr>
          <a:xfrm>
            <a:off x="3886200" y="5069175"/>
            <a:ext cx="3657600" cy="838200"/>
          </a:xfrm>
          <a:prstGeom prst="cube">
            <a:avLst>
              <a:gd name="adj" fmla="val 760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B Nazanin" pitchFamily="2" charset="-78"/>
            </a:endParaRPr>
          </a:p>
        </p:txBody>
      </p:sp>
      <p:sp>
        <p:nvSpPr>
          <p:cNvPr id="8" name="Can 7"/>
          <p:cNvSpPr/>
          <p:nvPr/>
        </p:nvSpPr>
        <p:spPr>
          <a:xfrm>
            <a:off x="4724400" y="4840575"/>
            <a:ext cx="1981200" cy="685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B Nazanin" pitchFamily="2" charset="-78"/>
            </a:endParaRPr>
          </a:p>
        </p:txBody>
      </p:sp>
      <p:sp>
        <p:nvSpPr>
          <p:cNvPr id="7" name="Can 6"/>
          <p:cNvSpPr/>
          <p:nvPr/>
        </p:nvSpPr>
        <p:spPr>
          <a:xfrm>
            <a:off x="4724400" y="4307175"/>
            <a:ext cx="1981200" cy="685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B Nazanin" pitchFamily="2" charset="-78"/>
            </a:endParaRPr>
          </a:p>
        </p:txBody>
      </p:sp>
      <p:sp>
        <p:nvSpPr>
          <p:cNvPr id="5" name="Rectangle 4"/>
          <p:cNvSpPr/>
          <p:nvPr/>
        </p:nvSpPr>
        <p:spPr>
          <a:xfrm>
            <a:off x="2362200" y="3545175"/>
            <a:ext cx="533400" cy="2362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0000"/>
              </a:solidFill>
              <a:cs typeface="B Nazanin" pitchFamily="2" charset="-78"/>
            </a:endParaRPr>
          </a:p>
        </p:txBody>
      </p:sp>
      <p:sp>
        <p:nvSpPr>
          <p:cNvPr id="6" name="Can 5"/>
          <p:cNvSpPr/>
          <p:nvPr/>
        </p:nvSpPr>
        <p:spPr>
          <a:xfrm>
            <a:off x="4724400" y="3773775"/>
            <a:ext cx="1981200" cy="685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B Nazanin" pitchFamily="2" charset="-78"/>
            </a:endParaRPr>
          </a:p>
        </p:txBody>
      </p:sp>
      <p:cxnSp>
        <p:nvCxnSpPr>
          <p:cNvPr id="11" name="Straight Connector 10"/>
          <p:cNvCxnSpPr>
            <a:stCxn id="9" idx="0"/>
          </p:cNvCxnSpPr>
          <p:nvPr/>
        </p:nvCxnSpPr>
        <p:spPr>
          <a:xfrm rot="5400000" flipH="1" flipV="1">
            <a:off x="1619250" y="4402425"/>
            <a:ext cx="2057400" cy="38100"/>
          </a:xfrm>
          <a:prstGeom prst="line">
            <a:avLst/>
          </a:prstGeom>
        </p:spPr>
        <p:style>
          <a:lnRef idx="2">
            <a:schemeClr val="dk1"/>
          </a:lnRef>
          <a:fillRef idx="0">
            <a:schemeClr val="dk1"/>
          </a:fillRef>
          <a:effectRef idx="1">
            <a:schemeClr val="dk1"/>
          </a:effectRef>
          <a:fontRef idx="minor">
            <a:schemeClr val="tx1"/>
          </a:fontRef>
        </p:style>
      </p:cxnSp>
      <p:sp>
        <p:nvSpPr>
          <p:cNvPr id="9" name="Rectangle 8"/>
          <p:cNvSpPr/>
          <p:nvPr/>
        </p:nvSpPr>
        <p:spPr>
          <a:xfrm>
            <a:off x="2438400" y="5450175"/>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B Nazanin" pitchFamily="2" charset="-78"/>
            </a:endParaRPr>
          </a:p>
        </p:txBody>
      </p:sp>
      <p:sp>
        <p:nvSpPr>
          <p:cNvPr id="13" name="Oval 12"/>
          <p:cNvSpPr/>
          <p:nvPr/>
        </p:nvSpPr>
        <p:spPr>
          <a:xfrm>
            <a:off x="2590800" y="3240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B Nazanin" pitchFamily="2" charset="-78"/>
            </a:endParaRPr>
          </a:p>
        </p:txBody>
      </p:sp>
      <p:cxnSp>
        <p:nvCxnSpPr>
          <p:cNvPr id="15" name="Straight Arrow Connector 14"/>
          <p:cNvCxnSpPr/>
          <p:nvPr/>
        </p:nvCxnSpPr>
        <p:spPr>
          <a:xfrm rot="5400000">
            <a:off x="2286794" y="4306381"/>
            <a:ext cx="1524000"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7" name="Rectangle 16"/>
          <p:cNvSpPr/>
          <p:nvPr/>
        </p:nvSpPr>
        <p:spPr>
          <a:xfrm>
            <a:off x="6934200" y="4688175"/>
            <a:ext cx="974947" cy="369332"/>
          </a:xfrm>
          <a:prstGeom prst="rect">
            <a:avLst/>
          </a:prstGeom>
        </p:spPr>
        <p:txBody>
          <a:bodyPr wrap="none">
            <a:spAutoFit/>
          </a:bodyPr>
          <a:lstStyle/>
          <a:p>
            <a:r>
              <a:rPr lang="en-US" b="1" dirty="0">
                <a:solidFill>
                  <a:srgbClr val="000000">
                    <a:lumMod val="95000"/>
                    <a:lumOff val="5000"/>
                  </a:srgbClr>
                </a:solidFill>
                <a:cs typeface="B Nazanin" pitchFamily="2" charset="-78"/>
              </a:rPr>
              <a:t>11 CM</a:t>
            </a:r>
            <a:endParaRPr lang="en-US" dirty="0">
              <a:solidFill>
                <a:srgbClr val="000000"/>
              </a:solidFill>
              <a:cs typeface="B Nazanin" pitchFamily="2" charset="-78"/>
            </a:endParaRPr>
          </a:p>
        </p:txBody>
      </p:sp>
      <p:sp>
        <p:nvSpPr>
          <p:cNvPr id="18" name="Rectangle 17"/>
          <p:cNvSpPr/>
          <p:nvPr/>
        </p:nvSpPr>
        <p:spPr>
          <a:xfrm>
            <a:off x="5257800" y="3164175"/>
            <a:ext cx="1412566" cy="369332"/>
          </a:xfrm>
          <a:prstGeom prst="rect">
            <a:avLst/>
          </a:prstGeom>
        </p:spPr>
        <p:txBody>
          <a:bodyPr wrap="none">
            <a:spAutoFit/>
          </a:bodyPr>
          <a:lstStyle/>
          <a:p>
            <a:r>
              <a:rPr lang="en-US" b="1" dirty="0">
                <a:solidFill>
                  <a:srgbClr val="000000">
                    <a:lumMod val="95000"/>
                    <a:lumOff val="5000"/>
                  </a:srgbClr>
                </a:solidFill>
                <a:cs typeface="B Nazanin" pitchFamily="2" charset="-78"/>
              </a:rPr>
              <a:t>10-15 CM</a:t>
            </a:r>
            <a:endParaRPr lang="en-US" dirty="0">
              <a:solidFill>
                <a:srgbClr val="000000"/>
              </a:solidFill>
              <a:cs typeface="B Nazanin" pitchFamily="2" charset="-78"/>
            </a:endParaRPr>
          </a:p>
        </p:txBody>
      </p:sp>
      <p:cxnSp>
        <p:nvCxnSpPr>
          <p:cNvPr id="19" name="Straight Arrow Connector 18"/>
          <p:cNvCxnSpPr/>
          <p:nvPr/>
        </p:nvCxnSpPr>
        <p:spPr>
          <a:xfrm>
            <a:off x="4724400" y="3621375"/>
            <a:ext cx="1981200"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rot="5400000">
            <a:off x="6020594" y="4611975"/>
            <a:ext cx="1675606" cy="794"/>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34" name="Rectangle 33"/>
          <p:cNvSpPr/>
          <p:nvPr/>
        </p:nvSpPr>
        <p:spPr>
          <a:xfrm>
            <a:off x="3124200" y="4078575"/>
            <a:ext cx="861133" cy="369332"/>
          </a:xfrm>
          <a:prstGeom prst="rect">
            <a:avLst/>
          </a:prstGeom>
        </p:spPr>
        <p:txBody>
          <a:bodyPr wrap="none">
            <a:spAutoFit/>
          </a:bodyPr>
          <a:lstStyle/>
          <a:p>
            <a:r>
              <a:rPr lang="fa-IR" b="1" dirty="0">
                <a:solidFill>
                  <a:srgbClr val="000000">
                    <a:lumMod val="95000"/>
                    <a:lumOff val="5000"/>
                  </a:srgbClr>
                </a:solidFill>
                <a:cs typeface="B Nazanin" pitchFamily="2" charset="-78"/>
              </a:rPr>
              <a:t>30</a:t>
            </a:r>
            <a:r>
              <a:rPr lang="en-US" b="1" dirty="0">
                <a:solidFill>
                  <a:srgbClr val="000000">
                    <a:lumMod val="95000"/>
                    <a:lumOff val="5000"/>
                  </a:srgbClr>
                </a:solidFill>
                <a:cs typeface="B Nazanin" pitchFamily="2" charset="-78"/>
              </a:rPr>
              <a:t> CM</a:t>
            </a:r>
            <a:endParaRPr lang="en-US" dirty="0">
              <a:solidFill>
                <a:srgbClr val="000000"/>
              </a:solidFill>
              <a:cs typeface="B Nazanin" pitchFamily="2" charset="-78"/>
            </a:endParaRPr>
          </a:p>
        </p:txBody>
      </p:sp>
      <p:sp>
        <p:nvSpPr>
          <p:cNvPr id="35" name="Rectangle 34"/>
          <p:cNvSpPr/>
          <p:nvPr/>
        </p:nvSpPr>
        <p:spPr>
          <a:xfrm>
            <a:off x="2128840" y="5848352"/>
            <a:ext cx="1447800" cy="369332"/>
          </a:xfrm>
          <a:prstGeom prst="rect">
            <a:avLst/>
          </a:prstGeom>
        </p:spPr>
        <p:txBody>
          <a:bodyPr wrap="square">
            <a:spAutoFit/>
          </a:bodyPr>
          <a:lstStyle/>
          <a:p>
            <a:r>
              <a:rPr lang="en-US" b="1" dirty="0">
                <a:solidFill>
                  <a:srgbClr val="000000">
                    <a:lumMod val="95000"/>
                    <a:lumOff val="5000"/>
                  </a:srgbClr>
                </a:solidFill>
                <a:cs typeface="B Nazanin" pitchFamily="2" charset="-78"/>
              </a:rPr>
              <a:t>2.5  kg</a:t>
            </a:r>
            <a:endParaRPr lang="en-US" dirty="0">
              <a:solidFill>
                <a:srgbClr val="000000"/>
              </a:solidFill>
              <a:cs typeface="B Nazanin" pitchFamily="2" charset="-78"/>
            </a:endParaRPr>
          </a:p>
        </p:txBody>
      </p:sp>
      <p:sp>
        <p:nvSpPr>
          <p:cNvPr id="36" name="Rectangle 35"/>
          <p:cNvSpPr/>
          <p:nvPr/>
        </p:nvSpPr>
        <p:spPr>
          <a:xfrm>
            <a:off x="1371600" y="3545175"/>
            <a:ext cx="718466" cy="369332"/>
          </a:xfrm>
          <a:prstGeom prst="rect">
            <a:avLst/>
          </a:prstGeom>
        </p:spPr>
        <p:txBody>
          <a:bodyPr wrap="none">
            <a:spAutoFit/>
          </a:bodyPr>
          <a:lstStyle/>
          <a:p>
            <a:r>
              <a:rPr lang="fa-IR" b="1" dirty="0">
                <a:solidFill>
                  <a:srgbClr val="000000">
                    <a:lumMod val="95000"/>
                    <a:lumOff val="5000"/>
                  </a:srgbClr>
                </a:solidFill>
                <a:cs typeface="B Nazanin" pitchFamily="2" charset="-78"/>
              </a:rPr>
              <a:t>چکش </a:t>
            </a:r>
            <a:endParaRPr lang="en-US" dirty="0">
              <a:solidFill>
                <a:srgbClr val="000000"/>
              </a:solidFill>
              <a:cs typeface="B Nazanin" pitchFamily="2" charset="-78"/>
            </a:endParaRPr>
          </a:p>
        </p:txBody>
      </p:sp>
      <p:cxnSp>
        <p:nvCxnSpPr>
          <p:cNvPr id="38" name="Straight Arrow Connector 37"/>
          <p:cNvCxnSpPr/>
          <p:nvPr/>
        </p:nvCxnSpPr>
        <p:spPr>
          <a:xfrm rot="16200000" flipH="1">
            <a:off x="1905000" y="3926175"/>
            <a:ext cx="228600" cy="228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3" name="Rectangle 42"/>
          <p:cNvSpPr/>
          <p:nvPr/>
        </p:nvSpPr>
        <p:spPr>
          <a:xfrm>
            <a:off x="6076706" y="2216021"/>
            <a:ext cx="2577949" cy="338554"/>
          </a:xfrm>
          <a:prstGeom prst="rect">
            <a:avLst/>
          </a:prstGeom>
        </p:spPr>
        <p:txBody>
          <a:bodyPr wrap="none">
            <a:spAutoFit/>
          </a:bodyPr>
          <a:lstStyle/>
          <a:p>
            <a:pPr algn="r" rtl="1"/>
            <a:r>
              <a:rPr lang="fa-IR" sz="1600" b="1" dirty="0">
                <a:solidFill>
                  <a:srgbClr val="000000">
                    <a:lumMod val="95000"/>
                    <a:lumOff val="5000"/>
                  </a:srgbClr>
                </a:solidFill>
                <a:cs typeface="B Nazanin" pitchFamily="2" charset="-78"/>
              </a:rPr>
              <a:t>در آشتو چنين استانداردي داريم : </a:t>
            </a:r>
          </a:p>
        </p:txBody>
      </p:sp>
      <p:sp>
        <p:nvSpPr>
          <p:cNvPr id="44" name="Rectangle 43"/>
          <p:cNvSpPr/>
          <p:nvPr/>
        </p:nvSpPr>
        <p:spPr>
          <a:xfrm>
            <a:off x="5181600" y="2627798"/>
            <a:ext cx="1075936" cy="307777"/>
          </a:xfrm>
          <a:prstGeom prst="rect">
            <a:avLst/>
          </a:prstGeom>
        </p:spPr>
        <p:txBody>
          <a:bodyPr wrap="none">
            <a:spAutoFit/>
          </a:bodyPr>
          <a:lstStyle/>
          <a:p>
            <a:r>
              <a:rPr lang="fa-IR" sz="1400" b="1" dirty="0">
                <a:solidFill>
                  <a:srgbClr val="B90000">
                    <a:lumMod val="75000"/>
                  </a:srgbClr>
                </a:solidFill>
                <a:cs typeface="B Nazanin" pitchFamily="2" charset="-78"/>
              </a:rPr>
              <a:t>ضربات هر لايه</a:t>
            </a:r>
            <a:endParaRPr lang="en-US" sz="1400" dirty="0">
              <a:solidFill>
                <a:srgbClr val="B90000">
                  <a:lumMod val="75000"/>
                </a:srgbClr>
              </a:solidFill>
              <a:cs typeface="B Nazanin" pitchFamily="2" charset="-78"/>
            </a:endParaRPr>
          </a:p>
        </p:txBody>
      </p:sp>
      <p:sp>
        <p:nvSpPr>
          <p:cNvPr id="45" name="Rectangle 44"/>
          <p:cNvSpPr/>
          <p:nvPr/>
        </p:nvSpPr>
        <p:spPr>
          <a:xfrm>
            <a:off x="4343400" y="2627798"/>
            <a:ext cx="415498" cy="307777"/>
          </a:xfrm>
          <a:prstGeom prst="rect">
            <a:avLst/>
          </a:prstGeom>
        </p:spPr>
        <p:txBody>
          <a:bodyPr wrap="none">
            <a:spAutoFit/>
          </a:bodyPr>
          <a:lstStyle/>
          <a:p>
            <a:r>
              <a:rPr lang="fa-IR" sz="1400" b="1" dirty="0">
                <a:solidFill>
                  <a:srgbClr val="B90000">
                    <a:lumMod val="75000"/>
                  </a:srgbClr>
                </a:solidFill>
                <a:cs typeface="B Nazanin" pitchFamily="2" charset="-78"/>
              </a:rPr>
              <a:t>لايه</a:t>
            </a:r>
            <a:endParaRPr lang="en-US" sz="1400" dirty="0">
              <a:solidFill>
                <a:srgbClr val="B90000">
                  <a:lumMod val="75000"/>
                </a:srgbClr>
              </a:solidFill>
              <a:cs typeface="B Nazanin" pitchFamily="2" charset="-78"/>
            </a:endParaRPr>
          </a:p>
        </p:txBody>
      </p:sp>
      <p:sp>
        <p:nvSpPr>
          <p:cNvPr id="46" name="Rectangle 45"/>
          <p:cNvSpPr/>
          <p:nvPr/>
        </p:nvSpPr>
        <p:spPr>
          <a:xfrm>
            <a:off x="2286000" y="2630775"/>
            <a:ext cx="598241" cy="307777"/>
          </a:xfrm>
          <a:prstGeom prst="rect">
            <a:avLst/>
          </a:prstGeom>
        </p:spPr>
        <p:txBody>
          <a:bodyPr wrap="none">
            <a:spAutoFit/>
          </a:bodyPr>
          <a:lstStyle/>
          <a:p>
            <a:r>
              <a:rPr lang="fa-IR" sz="1400" b="1" dirty="0">
                <a:solidFill>
                  <a:srgbClr val="B90000">
                    <a:lumMod val="75000"/>
                  </a:srgbClr>
                </a:solidFill>
                <a:cs typeface="B Nazanin" pitchFamily="2" charset="-78"/>
              </a:rPr>
              <a:t>چکش </a:t>
            </a:r>
            <a:endParaRPr lang="en-US" sz="1400" dirty="0">
              <a:solidFill>
                <a:srgbClr val="B90000">
                  <a:lumMod val="75000"/>
                </a:srgbClr>
              </a:solidFill>
              <a:cs typeface="B Nazanin" pitchFamily="2" charset="-78"/>
            </a:endParaRPr>
          </a:p>
        </p:txBody>
      </p:sp>
      <p:sp>
        <p:nvSpPr>
          <p:cNvPr id="47" name="Rectangle 46"/>
          <p:cNvSpPr/>
          <p:nvPr/>
        </p:nvSpPr>
        <p:spPr>
          <a:xfrm>
            <a:off x="609600" y="2630775"/>
            <a:ext cx="906017" cy="461665"/>
          </a:xfrm>
          <a:prstGeom prst="rect">
            <a:avLst/>
          </a:prstGeom>
        </p:spPr>
        <p:txBody>
          <a:bodyPr wrap="none">
            <a:spAutoFit/>
          </a:bodyPr>
          <a:lstStyle/>
          <a:p>
            <a:r>
              <a:rPr lang="fa-IR" sz="2400" b="1" dirty="0">
                <a:solidFill>
                  <a:srgbClr val="000000">
                    <a:lumMod val="95000"/>
                    <a:lumOff val="5000"/>
                  </a:srgbClr>
                </a:solidFill>
                <a:cs typeface="B Nazanin" pitchFamily="2" charset="-78"/>
              </a:rPr>
              <a:t>آشتو </a:t>
            </a:r>
            <a:r>
              <a:rPr lang="en-US" sz="2400" b="1" dirty="0">
                <a:solidFill>
                  <a:srgbClr val="000000">
                    <a:lumMod val="95000"/>
                    <a:lumOff val="5000"/>
                  </a:srgbClr>
                </a:solidFill>
                <a:cs typeface="B Nazanin" pitchFamily="2" charset="-78"/>
              </a:rPr>
              <a:t>:</a:t>
            </a:r>
            <a:endParaRPr lang="en-US" sz="2400" b="1" dirty="0">
              <a:solidFill>
                <a:srgbClr val="000000"/>
              </a:solidFill>
              <a:cs typeface="B Nazanin" pitchFamily="2" charset="-78"/>
            </a:endParaRPr>
          </a:p>
        </p:txBody>
      </p:sp>
      <p:sp>
        <p:nvSpPr>
          <p:cNvPr id="2050" name="Rectangle 2"/>
          <p:cNvSpPr>
            <a:spLocks noChangeArrowheads="1"/>
          </p:cNvSpPr>
          <p:nvPr/>
        </p:nvSpPr>
        <p:spPr bwMode="auto">
          <a:xfrm>
            <a:off x="0" y="15317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cs typeface="B Nazanin" pitchFamily="2" charset="-78"/>
            </a:endParaRPr>
          </a:p>
        </p:txBody>
      </p:sp>
      <p:pic>
        <p:nvPicPr>
          <p:cNvPr id="20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43800" y="3505200"/>
            <a:ext cx="1047162" cy="609600"/>
          </a:xfrm>
          <a:prstGeom prst="rect">
            <a:avLst/>
          </a:prstGeom>
          <a:noFill/>
        </p:spPr>
      </p:pic>
      <p:sp>
        <p:nvSpPr>
          <p:cNvPr id="2053" name="Rectangle 5"/>
          <p:cNvSpPr>
            <a:spLocks noChangeArrowheads="1"/>
          </p:cNvSpPr>
          <p:nvPr/>
        </p:nvSpPr>
        <p:spPr bwMode="auto">
          <a:xfrm>
            <a:off x="4335397" y="1744920"/>
            <a:ext cx="47320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2000" dirty="0">
                <a:solidFill>
                  <a:srgbClr val="000000"/>
                </a:solidFill>
                <a:latin typeface="Calibri" pitchFamily="34" charset="0"/>
                <a:ea typeface="Times New Roman" pitchFamily="18" charset="0"/>
                <a:cs typeface="B Nazanin" pitchFamily="2" charset="-78"/>
              </a:rPr>
              <a:t>     </a:t>
            </a:r>
            <a:endParaRPr lang="en-US" dirty="0">
              <a:solidFill>
                <a:srgbClr val="000000"/>
              </a:solidFill>
              <a:latin typeface="Arial" pitchFamily="34" charset="0"/>
              <a:cs typeface="B Nazanin" pitchFamily="2" charset="-78"/>
            </a:endParaRPr>
          </a:p>
        </p:txBody>
      </p:sp>
      <p:sp>
        <p:nvSpPr>
          <p:cNvPr id="2054" name="Rectangle 6"/>
          <p:cNvSpPr>
            <a:spLocks noChangeArrowheads="1"/>
          </p:cNvSpPr>
          <p:nvPr/>
        </p:nvSpPr>
        <p:spPr bwMode="auto">
          <a:xfrm>
            <a:off x="0" y="2331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solidFill>
                <a:srgbClr val="000000"/>
              </a:solidFill>
              <a:latin typeface="Arial" pitchFamily="34" charset="0"/>
              <a:cs typeface="B Nazanin" pitchFamily="2" charset="-78"/>
            </a:endParaRPr>
          </a:p>
        </p:txBody>
      </p:sp>
      <p:sp>
        <p:nvSpPr>
          <p:cNvPr id="2055" name="Rectangle 7"/>
          <p:cNvSpPr>
            <a:spLocks noChangeArrowheads="1"/>
          </p:cNvSpPr>
          <p:nvPr/>
        </p:nvSpPr>
        <p:spPr bwMode="auto">
          <a:xfrm>
            <a:off x="0" y="27413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solidFill>
                <a:srgbClr val="000000"/>
              </a:solidFill>
              <a:latin typeface="Arial" pitchFamily="34" charset="0"/>
              <a:cs typeface="B Nazanin" pitchFamily="2" charset="-78"/>
            </a:endParaRPr>
          </a:p>
        </p:txBody>
      </p:sp>
      <p:sp>
        <p:nvSpPr>
          <p:cNvPr id="58" name="Rectangle 57"/>
          <p:cNvSpPr/>
          <p:nvPr/>
        </p:nvSpPr>
        <p:spPr>
          <a:xfrm>
            <a:off x="990600" y="1849665"/>
            <a:ext cx="7620000" cy="400110"/>
          </a:xfrm>
          <a:prstGeom prst="rect">
            <a:avLst/>
          </a:prstGeom>
        </p:spPr>
        <p:txBody>
          <a:bodyPr wrap="square">
            <a:spAutoFit/>
          </a:bodyPr>
          <a:lstStyle/>
          <a:p>
            <a:pPr algn="r" rtl="1"/>
            <a:r>
              <a:rPr lang="fa-IR" sz="2000" b="1" dirty="0">
                <a:solidFill>
                  <a:srgbClr val="FF0000"/>
                </a:solidFill>
                <a:cs typeface="B Nazanin" pitchFamily="2" charset="-78"/>
              </a:rPr>
              <a:t>تراکم در آزمايشگاه </a:t>
            </a:r>
            <a:r>
              <a:rPr lang="fa-IR" b="1" dirty="0">
                <a:solidFill>
                  <a:srgbClr val="000000">
                    <a:lumMod val="95000"/>
                    <a:lumOff val="5000"/>
                  </a:srgbClr>
                </a:solidFill>
                <a:cs typeface="B Nazanin" pitchFamily="2" charset="-78"/>
              </a:rPr>
              <a:t>: بدست آوردن         </a:t>
            </a:r>
            <a:r>
              <a:rPr lang="en-US" b="1" dirty="0">
                <a:solidFill>
                  <a:srgbClr val="000000">
                    <a:lumMod val="95000"/>
                    <a:lumOff val="5000"/>
                  </a:srgbClr>
                </a:solidFill>
                <a:cs typeface="B Nazanin" pitchFamily="2" charset="-78"/>
              </a:rPr>
              <a:t>  </a:t>
            </a:r>
            <a:r>
              <a:rPr lang="fa-IR" b="1" dirty="0">
                <a:solidFill>
                  <a:srgbClr val="000000">
                    <a:lumMod val="95000"/>
                    <a:lumOff val="5000"/>
                  </a:srgbClr>
                </a:solidFill>
                <a:cs typeface="B Nazanin" pitchFamily="2" charset="-78"/>
              </a:rPr>
              <a:t>بهينه و</a:t>
            </a:r>
            <a:r>
              <a:rPr lang="en-US" b="1" dirty="0">
                <a:solidFill>
                  <a:srgbClr val="000000">
                    <a:lumMod val="95000"/>
                    <a:lumOff val="5000"/>
                  </a:srgbClr>
                </a:solidFill>
                <a:cs typeface="B Nazanin" pitchFamily="2" charset="-78"/>
              </a:rPr>
              <a:t> </a:t>
            </a:r>
            <a:r>
              <a:rPr lang="fa-IR" b="1" dirty="0">
                <a:solidFill>
                  <a:srgbClr val="000000">
                    <a:lumMod val="95000"/>
                    <a:lumOff val="5000"/>
                  </a:srgbClr>
                </a:solidFill>
                <a:cs typeface="B Nazanin" pitchFamily="2" charset="-78"/>
              </a:rPr>
              <a:t>    </a:t>
            </a:r>
            <a:r>
              <a:rPr lang="en-US" b="1" dirty="0">
                <a:solidFill>
                  <a:srgbClr val="000000">
                    <a:lumMod val="95000"/>
                    <a:lumOff val="5000"/>
                  </a:srgbClr>
                </a:solidFill>
                <a:cs typeface="B Nazanin" pitchFamily="2" charset="-78"/>
              </a:rPr>
              <a:t>   </a:t>
            </a:r>
            <a:r>
              <a:rPr lang="fa-IR" b="1" dirty="0">
                <a:solidFill>
                  <a:srgbClr val="000000">
                    <a:lumMod val="95000"/>
                    <a:lumOff val="5000"/>
                  </a:srgbClr>
                </a:solidFill>
                <a:cs typeface="B Nazanin" pitchFamily="2" charset="-78"/>
              </a:rPr>
              <a:t>  </a:t>
            </a:r>
            <a:r>
              <a:rPr lang="en-US" b="1" dirty="0">
                <a:solidFill>
                  <a:srgbClr val="000000">
                    <a:lumMod val="95000"/>
                    <a:lumOff val="5000"/>
                  </a:srgbClr>
                </a:solidFill>
                <a:cs typeface="B Nazanin" pitchFamily="2" charset="-78"/>
              </a:rPr>
              <a:t>    </a:t>
            </a:r>
            <a:r>
              <a:rPr lang="fa-IR" b="1" dirty="0">
                <a:solidFill>
                  <a:srgbClr val="000000">
                    <a:lumMod val="95000"/>
                    <a:lumOff val="5000"/>
                  </a:srgbClr>
                </a:solidFill>
                <a:cs typeface="B Nazanin" pitchFamily="2" charset="-78"/>
              </a:rPr>
              <a:t>( وزن مخصوص خشک حداکثر )</a:t>
            </a:r>
          </a:p>
        </p:txBody>
      </p:sp>
      <p:pic>
        <p:nvPicPr>
          <p:cNvPr id="59"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62550" y="1868775"/>
            <a:ext cx="552450" cy="381000"/>
          </a:xfrm>
          <a:prstGeom prst="rect">
            <a:avLst/>
          </a:prstGeom>
          <a:noFill/>
        </p:spPr>
      </p:pic>
      <p:pic>
        <p:nvPicPr>
          <p:cNvPr id="60"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81425" y="1868775"/>
            <a:ext cx="714375" cy="342900"/>
          </a:xfrm>
          <a:prstGeom prst="rect">
            <a:avLst/>
          </a:prstGeom>
          <a:noFill/>
        </p:spPr>
      </p:pic>
      <p:sp>
        <p:nvSpPr>
          <p:cNvPr id="62" name="Rectangle 61"/>
          <p:cNvSpPr/>
          <p:nvPr/>
        </p:nvSpPr>
        <p:spPr>
          <a:xfrm>
            <a:off x="5181600" y="2859375"/>
            <a:ext cx="1066800" cy="338554"/>
          </a:xfrm>
          <a:prstGeom prst="rect">
            <a:avLst/>
          </a:prstGeom>
        </p:spPr>
        <p:txBody>
          <a:bodyPr wrap="square">
            <a:spAutoFit/>
          </a:bodyPr>
          <a:lstStyle/>
          <a:p>
            <a:pPr algn="ctr"/>
            <a:r>
              <a:rPr lang="fa-IR" sz="1600" b="1" dirty="0">
                <a:solidFill>
                  <a:srgbClr val="000000">
                    <a:lumMod val="95000"/>
                    <a:lumOff val="5000"/>
                  </a:srgbClr>
                </a:solidFill>
                <a:cs typeface="B Nazanin" pitchFamily="2" charset="-78"/>
              </a:rPr>
              <a:t>25 </a:t>
            </a:r>
            <a:endParaRPr lang="en-US" sz="1600" dirty="0">
              <a:solidFill>
                <a:srgbClr val="000000"/>
              </a:solidFill>
              <a:cs typeface="B Nazanin" pitchFamily="2" charset="-78"/>
            </a:endParaRPr>
          </a:p>
        </p:txBody>
      </p:sp>
      <p:sp>
        <p:nvSpPr>
          <p:cNvPr id="63" name="Rectangle 62"/>
          <p:cNvSpPr/>
          <p:nvPr/>
        </p:nvSpPr>
        <p:spPr>
          <a:xfrm>
            <a:off x="4114800" y="2859375"/>
            <a:ext cx="838200" cy="338554"/>
          </a:xfrm>
          <a:prstGeom prst="rect">
            <a:avLst/>
          </a:prstGeom>
        </p:spPr>
        <p:txBody>
          <a:bodyPr wrap="square">
            <a:spAutoFit/>
          </a:bodyPr>
          <a:lstStyle/>
          <a:p>
            <a:pPr algn="ctr"/>
            <a:r>
              <a:rPr lang="fa-IR" sz="1600" b="1" dirty="0">
                <a:solidFill>
                  <a:srgbClr val="000000">
                    <a:lumMod val="95000"/>
                    <a:lumOff val="5000"/>
                  </a:srgbClr>
                </a:solidFill>
                <a:cs typeface="B Nazanin" pitchFamily="2" charset="-78"/>
              </a:rPr>
              <a:t>3</a:t>
            </a:r>
            <a:endParaRPr lang="en-US" sz="1600" dirty="0">
              <a:solidFill>
                <a:srgbClr val="000000"/>
              </a:solidFill>
              <a:cs typeface="B Nazanin" pitchFamily="2" charset="-78"/>
            </a:endParaRPr>
          </a:p>
        </p:txBody>
      </p:sp>
      <p:sp>
        <p:nvSpPr>
          <p:cNvPr id="64" name="Rectangle 63"/>
          <p:cNvSpPr/>
          <p:nvPr/>
        </p:nvSpPr>
        <p:spPr>
          <a:xfrm>
            <a:off x="3200400" y="2859375"/>
            <a:ext cx="838200" cy="584775"/>
          </a:xfrm>
          <a:prstGeom prst="rect">
            <a:avLst/>
          </a:prstGeom>
        </p:spPr>
        <p:txBody>
          <a:bodyPr wrap="square">
            <a:spAutoFit/>
          </a:bodyPr>
          <a:lstStyle/>
          <a:p>
            <a:pPr algn="ctr"/>
            <a:r>
              <a:rPr lang="en-US" sz="1600" b="1" dirty="0">
                <a:solidFill>
                  <a:srgbClr val="000000">
                    <a:lumMod val="95000"/>
                    <a:lumOff val="5000"/>
                  </a:srgbClr>
                </a:solidFill>
                <a:cs typeface="B Nazanin" pitchFamily="2" charset="-78"/>
              </a:rPr>
              <a:t>30 cm</a:t>
            </a:r>
            <a:endParaRPr lang="en-US" sz="1600" dirty="0">
              <a:solidFill>
                <a:srgbClr val="000000"/>
              </a:solidFill>
              <a:cs typeface="B Nazanin" pitchFamily="2" charset="-78"/>
            </a:endParaRPr>
          </a:p>
        </p:txBody>
      </p:sp>
      <p:sp>
        <p:nvSpPr>
          <p:cNvPr id="65" name="Rectangle 64"/>
          <p:cNvSpPr/>
          <p:nvPr/>
        </p:nvSpPr>
        <p:spPr>
          <a:xfrm>
            <a:off x="2209800" y="2859375"/>
            <a:ext cx="838200" cy="584775"/>
          </a:xfrm>
          <a:prstGeom prst="rect">
            <a:avLst/>
          </a:prstGeom>
        </p:spPr>
        <p:txBody>
          <a:bodyPr wrap="square">
            <a:spAutoFit/>
          </a:bodyPr>
          <a:lstStyle/>
          <a:p>
            <a:pPr algn="ctr"/>
            <a:r>
              <a:rPr lang="en-US" sz="1600" b="1" dirty="0">
                <a:solidFill>
                  <a:srgbClr val="000000">
                    <a:lumMod val="95000"/>
                    <a:lumOff val="5000"/>
                  </a:srgbClr>
                </a:solidFill>
                <a:cs typeface="B Nazanin" pitchFamily="2" charset="-78"/>
              </a:rPr>
              <a:t>2.5 kg</a:t>
            </a:r>
            <a:endParaRPr lang="en-US" sz="1600" dirty="0">
              <a:solidFill>
                <a:srgbClr val="000000"/>
              </a:solidFill>
              <a:cs typeface="B Nazanin" pitchFamily="2" charset="-78"/>
            </a:endParaRPr>
          </a:p>
        </p:txBody>
      </p:sp>
      <p:sp>
        <p:nvSpPr>
          <p:cNvPr id="66" name="Rectangle 65"/>
          <p:cNvSpPr/>
          <p:nvPr/>
        </p:nvSpPr>
        <p:spPr>
          <a:xfrm>
            <a:off x="3276600" y="2630775"/>
            <a:ext cx="595035" cy="307777"/>
          </a:xfrm>
          <a:prstGeom prst="rect">
            <a:avLst/>
          </a:prstGeom>
        </p:spPr>
        <p:txBody>
          <a:bodyPr wrap="none">
            <a:spAutoFit/>
          </a:bodyPr>
          <a:lstStyle/>
          <a:p>
            <a:r>
              <a:rPr lang="fa-IR" sz="1400" b="1" dirty="0">
                <a:solidFill>
                  <a:srgbClr val="B90000">
                    <a:lumMod val="75000"/>
                  </a:srgbClr>
                </a:solidFill>
                <a:cs typeface="B Nazanin" pitchFamily="2" charset="-78"/>
              </a:rPr>
              <a:t>ارتفاع </a:t>
            </a:r>
            <a:endParaRPr lang="en-US" sz="1400" dirty="0">
              <a:solidFill>
                <a:srgbClr val="B90000">
                  <a:lumMod val="75000"/>
                </a:srgbClr>
              </a:solidFill>
              <a:cs typeface="B Nazanin" pitchFamily="2" charset="-78"/>
            </a:endParaRPr>
          </a:p>
        </p:txBody>
      </p:sp>
      <p:sp>
        <p:nvSpPr>
          <p:cNvPr id="48"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49"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10</a:t>
            </a:fld>
            <a:endParaRPr lang="en-US"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11</a:t>
            </a:fld>
            <a:endParaRPr lang="en-US" dirty="0">
              <a:solidFill>
                <a:srgbClr val="000000"/>
              </a:solidFill>
            </a:endParaRPr>
          </a:p>
        </p:txBody>
      </p:sp>
      <p:sp>
        <p:nvSpPr>
          <p:cNvPr id="7" name="Rectangle 6"/>
          <p:cNvSpPr/>
          <p:nvPr/>
        </p:nvSpPr>
        <p:spPr>
          <a:xfrm>
            <a:off x="457200" y="1752600"/>
            <a:ext cx="8305800" cy="4733604"/>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اساس و زيراساس</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به منظور تأييد مصالح دانه‌اي مورد نظر براي بكارگيري در لايه‌هاي روسازي آسفالتي، آزمايشهاي زير بايد بر روي آنها انجام پذيرد:</a:t>
            </a:r>
          </a:p>
          <a:p>
            <a:pPr marL="971550" indent="-342900" algn="just" rtl="1" fontAlgn="base">
              <a:spcBef>
                <a:spcPct val="20000"/>
              </a:spcBef>
              <a:spcAft>
                <a:spcPct val="0"/>
              </a:spcAft>
              <a:buClr>
                <a:srgbClr val="CC0000"/>
              </a:buClr>
              <a:buFont typeface="Wingdings" pitchFamily="2" charset="2"/>
              <a:buChar char="v"/>
            </a:pPr>
            <a:r>
              <a:rPr lang="fa-IR" sz="2600" kern="0" dirty="0">
                <a:solidFill>
                  <a:srgbClr val="000000"/>
                </a:solidFill>
                <a:cs typeface="B Nazanin" pitchFamily="2" charset="-78"/>
              </a:rPr>
              <a:t>دانه‌بندي</a:t>
            </a:r>
          </a:p>
          <a:p>
            <a:pPr marL="971550" indent="-342900" algn="just" rtl="1" fontAlgn="base">
              <a:spcBef>
                <a:spcPct val="20000"/>
              </a:spcBef>
              <a:spcAft>
                <a:spcPct val="0"/>
              </a:spcAft>
              <a:buClr>
                <a:srgbClr val="CC0000"/>
              </a:buClr>
              <a:buFont typeface="Wingdings" pitchFamily="2" charset="2"/>
              <a:buChar char="v"/>
            </a:pPr>
            <a:r>
              <a:rPr lang="fa-IR" sz="2600" kern="0" dirty="0" smtClean="0">
                <a:solidFill>
                  <a:srgbClr val="000000"/>
                </a:solidFill>
                <a:cs typeface="B Nazanin" pitchFamily="2" charset="-78"/>
              </a:rPr>
              <a:t>درصد شكستگي</a:t>
            </a:r>
            <a:endParaRPr lang="fa-IR" sz="2600" kern="0" dirty="0">
              <a:solidFill>
                <a:srgbClr val="000000"/>
              </a:solidFill>
              <a:cs typeface="B Nazanin" pitchFamily="2" charset="-78"/>
            </a:endParaRPr>
          </a:p>
          <a:p>
            <a:pPr marL="971550" indent="-342900" algn="just" rtl="1" fontAlgn="base">
              <a:spcBef>
                <a:spcPct val="20000"/>
              </a:spcBef>
              <a:spcAft>
                <a:spcPct val="0"/>
              </a:spcAft>
              <a:buClr>
                <a:srgbClr val="CC0000"/>
              </a:buClr>
              <a:buFont typeface="Wingdings" pitchFamily="2" charset="2"/>
              <a:buChar char="v"/>
            </a:pPr>
            <a:r>
              <a:rPr lang="fa-IR" sz="2600" kern="0" dirty="0">
                <a:solidFill>
                  <a:srgbClr val="000000"/>
                </a:solidFill>
                <a:cs typeface="B Nazanin" pitchFamily="2" charset="-78"/>
              </a:rPr>
              <a:t>خصوصيات خميري</a:t>
            </a:r>
          </a:p>
          <a:p>
            <a:pPr marL="971550" indent="-342900" algn="just" rtl="1" fontAlgn="base">
              <a:spcBef>
                <a:spcPct val="20000"/>
              </a:spcBef>
              <a:spcAft>
                <a:spcPct val="0"/>
              </a:spcAft>
              <a:buClr>
                <a:srgbClr val="CC0000"/>
              </a:buClr>
              <a:buFont typeface="Wingdings" pitchFamily="2" charset="2"/>
              <a:buChar char="v"/>
            </a:pPr>
            <a:r>
              <a:rPr lang="fa-IR" sz="2600" kern="0" dirty="0">
                <a:solidFill>
                  <a:srgbClr val="000000"/>
                </a:solidFill>
                <a:cs typeface="B Nazanin" pitchFamily="2" charset="-78"/>
              </a:rPr>
              <a:t>سختي</a:t>
            </a:r>
          </a:p>
          <a:p>
            <a:pPr marL="971550" indent="-342900" algn="just" rtl="1" fontAlgn="base">
              <a:spcBef>
                <a:spcPct val="20000"/>
              </a:spcBef>
              <a:spcAft>
                <a:spcPct val="0"/>
              </a:spcAft>
              <a:buClr>
                <a:srgbClr val="CC0000"/>
              </a:buClr>
              <a:buFont typeface="Wingdings" pitchFamily="2" charset="2"/>
              <a:buChar char="v"/>
            </a:pPr>
            <a:r>
              <a:rPr lang="fa-IR" sz="2600" kern="0" dirty="0">
                <a:solidFill>
                  <a:srgbClr val="000000"/>
                </a:solidFill>
                <a:cs typeface="B Nazanin" pitchFamily="2" charset="-78"/>
              </a:rPr>
              <a:t>دوام</a:t>
            </a:r>
          </a:p>
          <a:p>
            <a:pPr marL="971550" indent="-342900" algn="just" rtl="1" fontAlgn="base">
              <a:spcBef>
                <a:spcPct val="20000"/>
              </a:spcBef>
              <a:spcAft>
                <a:spcPct val="0"/>
              </a:spcAft>
              <a:buClr>
                <a:srgbClr val="CC0000"/>
              </a:buClr>
              <a:buFont typeface="Wingdings" pitchFamily="2" charset="2"/>
              <a:buChar char="v"/>
            </a:pPr>
            <a:r>
              <a:rPr lang="fa-IR" sz="2600" kern="0" dirty="0">
                <a:solidFill>
                  <a:srgbClr val="000000"/>
                </a:solidFill>
                <a:cs typeface="B Nazanin" pitchFamily="2" charset="-78"/>
              </a:rPr>
              <a:t>تميزي</a:t>
            </a:r>
          </a:p>
          <a:p>
            <a:pPr marL="971550" indent="-342900" algn="just" rtl="1" fontAlgn="base">
              <a:spcBef>
                <a:spcPct val="20000"/>
              </a:spcBef>
              <a:spcAft>
                <a:spcPct val="0"/>
              </a:spcAft>
              <a:buClr>
                <a:srgbClr val="CC0000"/>
              </a:buClr>
              <a:buFont typeface="Wingdings" pitchFamily="2" charset="2"/>
              <a:buChar char="v"/>
            </a:pPr>
            <a:endParaRPr lang="fa-IR" sz="2600" kern="0" dirty="0">
              <a:solidFill>
                <a:srgbClr val="000000"/>
              </a:solidFill>
              <a:cs typeface="B Nazanin"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12</a:t>
            </a:fld>
            <a:endParaRPr lang="en-US" dirty="0">
              <a:solidFill>
                <a:srgbClr val="000000"/>
              </a:solidFill>
            </a:endParaRPr>
          </a:p>
        </p:txBody>
      </p:sp>
      <p:sp>
        <p:nvSpPr>
          <p:cNvPr id="8" name="Rectangle 7"/>
          <p:cNvSpPr/>
          <p:nvPr/>
        </p:nvSpPr>
        <p:spPr>
          <a:xfrm>
            <a:off x="228600" y="1752600"/>
            <a:ext cx="8305800" cy="3533275"/>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دانه‌بندي</a:t>
            </a:r>
            <a:r>
              <a:rPr lang="en-US" sz="2600" b="1" i="1" kern="0" dirty="0">
                <a:solidFill>
                  <a:srgbClr val="FF0000"/>
                </a:solidFill>
                <a:cs typeface="B Nazanin" pitchFamily="2" charset="-78"/>
              </a:rPr>
              <a:t> </a:t>
            </a:r>
            <a:r>
              <a:rPr lang="fa-IR" sz="2600" b="1" i="1" kern="0" dirty="0">
                <a:solidFill>
                  <a:srgbClr val="FF0000"/>
                </a:solidFill>
                <a:cs typeface="B Nazanin" pitchFamily="2" charset="-78"/>
              </a:rPr>
              <a:t>اساس و زيراساس</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به منظور تأييد دانه‌بندي مصالح سنگي مورد نظر براي بكارگيري در لايه‌هاي اساس و زيراساس، آزمايش </a:t>
            </a:r>
            <a:r>
              <a:rPr lang="fa-IR" sz="2600" kern="0" dirty="0" smtClean="0">
                <a:solidFill>
                  <a:srgbClr val="000000"/>
                </a:solidFill>
                <a:cs typeface="B Nazanin" pitchFamily="2" charset="-78"/>
              </a:rPr>
              <a:t>دانه‌بندي بايد </a:t>
            </a:r>
            <a:r>
              <a:rPr lang="fa-IR" sz="2600" kern="0" dirty="0">
                <a:solidFill>
                  <a:srgbClr val="000000"/>
                </a:solidFill>
                <a:cs typeface="B Nazanin" pitchFamily="2" charset="-78"/>
              </a:rPr>
              <a:t>بر روي آنها انجام پذيرد.</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روش انجام آزمايش قبلاً توضيح داده شد.</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آيين‌نامه‌هاي مختلف،‌ حدود مشخصي را به صورت مشخص و با رواداري معلوم براي هر كدام از لايه‌هاي روسازي اعلام مي‌كنند. در صورتي كه دانه‌بندي موجود با هيچكدام از حدود ارائه‌شده مطابقت نداشته باشد، بايد نسبت به اصلاح دانه‌بندي اقدام نمود.</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13</a:t>
            </a:fld>
            <a:endParaRPr lang="en-US" dirty="0">
              <a:solidFill>
                <a:srgbClr val="000000"/>
              </a:solidFill>
            </a:endParaRPr>
          </a:p>
        </p:txBody>
      </p:sp>
      <p:pic>
        <p:nvPicPr>
          <p:cNvPr id="45058" name="Picture 2"/>
          <p:cNvPicPr>
            <a:picLocks noChangeAspect="1" noChangeArrowheads="1"/>
          </p:cNvPicPr>
          <p:nvPr/>
        </p:nvPicPr>
        <p:blipFill>
          <a:blip r:embed="rId2" cstate="print"/>
          <a:srcRect/>
          <a:stretch>
            <a:fillRect/>
          </a:stretch>
        </p:blipFill>
        <p:spPr bwMode="auto">
          <a:xfrm>
            <a:off x="123825" y="1752600"/>
            <a:ext cx="9020175" cy="50387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838200" y="304800"/>
            <a:ext cx="7813675" cy="606425"/>
          </a:xfrm>
        </p:spPr>
        <p:txBody>
          <a:bodyPr>
            <a:normAutofit fontScale="90000"/>
          </a:bodyPr>
          <a:lstStyle/>
          <a:p>
            <a:pPr lvl="0" algn="r" rtl="1">
              <a:spcBef>
                <a:spcPts val="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14</a:t>
            </a:fld>
            <a:endParaRPr lang="en-US" dirty="0">
              <a:solidFill>
                <a:srgbClr val="000000"/>
              </a:solidFill>
            </a:endParaRPr>
          </a:p>
        </p:txBody>
      </p:sp>
      <p:pic>
        <p:nvPicPr>
          <p:cNvPr id="46082" name="Picture 2"/>
          <p:cNvPicPr>
            <a:picLocks noChangeAspect="1" noChangeArrowheads="1"/>
          </p:cNvPicPr>
          <p:nvPr/>
        </p:nvPicPr>
        <p:blipFill>
          <a:blip r:embed="rId2" cstate="print"/>
          <a:srcRect/>
          <a:stretch>
            <a:fillRect/>
          </a:stretch>
        </p:blipFill>
        <p:spPr bwMode="auto">
          <a:xfrm>
            <a:off x="685190" y="990599"/>
            <a:ext cx="8001610" cy="565724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15</a:t>
            </a:fld>
            <a:endParaRPr lang="en-US" dirty="0">
              <a:solidFill>
                <a:srgbClr val="000000"/>
              </a:solidFill>
            </a:endParaRPr>
          </a:p>
        </p:txBody>
      </p:sp>
      <p:sp>
        <p:nvSpPr>
          <p:cNvPr id="8" name="Rectangle 7"/>
          <p:cNvSpPr/>
          <p:nvPr/>
        </p:nvSpPr>
        <p:spPr>
          <a:xfrm>
            <a:off x="228600" y="1752600"/>
            <a:ext cx="8305800" cy="4493538"/>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شكستگي اساس و زيراساس</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مصالح سنگي شكسته شده استقامت و قدرت باربري بيشتري نسبت به مصالح رودخانه‌اي با همان دانه‌بندي دارند.</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مصالح سنگي شكسته شده همواره گران تر از مصالح رودخانه‌اي غيرشكسته هستند.</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ميزان شكستگي با آزمايش تعيين درصد شكستگي به دست مي‌آيد.</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در اين آزمايش سنگدانه هاي مانده بر روي الك شماره 4 از كل نمونه جدا مي‌شود. تك تك دانه ها مورد بررسي قرار مي‌گيرند. </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درصد شكستگي دانه‌ها از تقسيم وزن دانه‌هايي كه وجه شكسته دارند به كل وزن دانه‌ها به دست مي‌آيد.</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16</a:t>
            </a:fld>
            <a:endParaRPr lang="en-US" dirty="0">
              <a:solidFill>
                <a:srgbClr val="000000"/>
              </a:solidFill>
            </a:endParaRPr>
          </a:p>
        </p:txBody>
      </p:sp>
      <p:sp>
        <p:nvSpPr>
          <p:cNvPr id="8" name="Rectangle 7"/>
          <p:cNvSpPr/>
          <p:nvPr/>
        </p:nvSpPr>
        <p:spPr>
          <a:xfrm>
            <a:off x="228600" y="1752600"/>
            <a:ext cx="8305800" cy="492443"/>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خصوصيات خميري اساس و زيراساس</a:t>
            </a:r>
          </a:p>
        </p:txBody>
      </p:sp>
      <p:grpSp>
        <p:nvGrpSpPr>
          <p:cNvPr id="2" name="Group 26"/>
          <p:cNvGrpSpPr/>
          <p:nvPr/>
        </p:nvGrpSpPr>
        <p:grpSpPr>
          <a:xfrm>
            <a:off x="990600" y="2438400"/>
            <a:ext cx="7772400" cy="2828328"/>
            <a:chOff x="533400" y="2209802"/>
            <a:chExt cx="7772400" cy="2828328"/>
          </a:xfrm>
        </p:grpSpPr>
        <p:sp>
          <p:nvSpPr>
            <p:cNvPr id="7" name="TextBox 6"/>
            <p:cNvSpPr txBox="1"/>
            <p:nvPr/>
          </p:nvSpPr>
          <p:spPr>
            <a:xfrm>
              <a:off x="6400800" y="2209802"/>
              <a:ext cx="1905000" cy="461665"/>
            </a:xfrm>
            <a:prstGeom prst="rect">
              <a:avLst/>
            </a:prstGeom>
            <a:noFill/>
          </p:spPr>
          <p:txBody>
            <a:bodyPr wrap="square" rtlCol="0">
              <a:spAutoFit/>
            </a:bodyPr>
            <a:lstStyle/>
            <a:p>
              <a:pPr algn="r" rtl="1"/>
              <a:r>
                <a:rPr lang="fa-IR" sz="2400" b="1" dirty="0">
                  <a:solidFill>
                    <a:srgbClr val="FF0000"/>
                  </a:solidFill>
                </a:rPr>
                <a:t>حدود اتربرگ : </a:t>
              </a:r>
              <a:endParaRPr lang="en-US" sz="2400" b="1" dirty="0">
                <a:solidFill>
                  <a:srgbClr val="FF0000"/>
                </a:solidFill>
              </a:endParaRPr>
            </a:p>
          </p:txBody>
        </p:sp>
        <p:sp>
          <p:nvSpPr>
            <p:cNvPr id="9" name="Rectangle 8"/>
            <p:cNvSpPr/>
            <p:nvPr/>
          </p:nvSpPr>
          <p:spPr>
            <a:xfrm>
              <a:off x="762000" y="3352800"/>
              <a:ext cx="411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a:off x="2667000" y="2743200"/>
              <a:ext cx="76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3581400" y="2743200"/>
              <a:ext cx="76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a:off x="1447800" y="2743200"/>
              <a:ext cx="76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Isosceles Triangle 12"/>
            <p:cNvSpPr/>
            <p:nvPr/>
          </p:nvSpPr>
          <p:spPr>
            <a:xfrm rot="5400000">
              <a:off x="4724400" y="3124200"/>
              <a:ext cx="381000" cy="533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extBox 13"/>
            <p:cNvSpPr txBox="1"/>
            <p:nvPr/>
          </p:nvSpPr>
          <p:spPr>
            <a:xfrm>
              <a:off x="3581400" y="2667002"/>
              <a:ext cx="1143000" cy="646331"/>
            </a:xfrm>
            <a:prstGeom prst="rect">
              <a:avLst/>
            </a:prstGeom>
            <a:noFill/>
          </p:spPr>
          <p:txBody>
            <a:bodyPr wrap="square" rtlCol="0">
              <a:spAutoFit/>
            </a:bodyPr>
            <a:lstStyle/>
            <a:p>
              <a:pPr algn="ctr"/>
              <a:r>
                <a:rPr lang="fa-IR" b="1" dirty="0">
                  <a:solidFill>
                    <a:srgbClr val="000000"/>
                  </a:solidFill>
                </a:rPr>
                <a:t>مايع</a:t>
              </a:r>
            </a:p>
            <a:p>
              <a:pPr algn="ctr"/>
              <a:r>
                <a:rPr lang="en-US" b="1" dirty="0">
                  <a:solidFill>
                    <a:srgbClr val="000000"/>
                  </a:solidFill>
                </a:rPr>
                <a:t>liquid</a:t>
              </a:r>
            </a:p>
          </p:txBody>
        </p:sp>
        <p:sp>
          <p:nvSpPr>
            <p:cNvPr id="15" name="Rectangle 14"/>
            <p:cNvSpPr/>
            <p:nvPr/>
          </p:nvSpPr>
          <p:spPr>
            <a:xfrm>
              <a:off x="2667000" y="2667003"/>
              <a:ext cx="1066800" cy="646331"/>
            </a:xfrm>
            <a:prstGeom prst="rect">
              <a:avLst/>
            </a:prstGeom>
          </p:spPr>
          <p:txBody>
            <a:bodyPr wrap="square">
              <a:spAutoFit/>
            </a:bodyPr>
            <a:lstStyle/>
            <a:p>
              <a:pPr algn="ctr"/>
              <a:r>
                <a:rPr lang="fa-IR" b="1" dirty="0">
                  <a:solidFill>
                    <a:srgbClr val="000000"/>
                  </a:solidFill>
                </a:rPr>
                <a:t>خميري</a:t>
              </a:r>
            </a:p>
            <a:p>
              <a:pPr algn="ctr"/>
              <a:r>
                <a:rPr lang="en-US" b="1" dirty="0">
                  <a:solidFill>
                    <a:srgbClr val="000000"/>
                  </a:solidFill>
                </a:rPr>
                <a:t>Plastic</a:t>
              </a:r>
            </a:p>
          </p:txBody>
        </p:sp>
        <p:sp>
          <p:nvSpPr>
            <p:cNvPr id="16" name="Rectangle 15"/>
            <p:cNvSpPr/>
            <p:nvPr/>
          </p:nvSpPr>
          <p:spPr>
            <a:xfrm>
              <a:off x="1371600" y="2667002"/>
              <a:ext cx="1447800" cy="646331"/>
            </a:xfrm>
            <a:prstGeom prst="rect">
              <a:avLst/>
            </a:prstGeom>
          </p:spPr>
          <p:txBody>
            <a:bodyPr wrap="square">
              <a:spAutoFit/>
            </a:bodyPr>
            <a:lstStyle/>
            <a:p>
              <a:pPr algn="ctr"/>
              <a:r>
                <a:rPr lang="fa-IR" b="1" dirty="0">
                  <a:solidFill>
                    <a:srgbClr val="000000"/>
                  </a:solidFill>
                </a:rPr>
                <a:t>نيمه جامد</a:t>
              </a:r>
            </a:p>
            <a:p>
              <a:pPr algn="ctr"/>
              <a:r>
                <a:rPr lang="en-US" b="1" dirty="0">
                  <a:solidFill>
                    <a:srgbClr val="000000"/>
                  </a:solidFill>
                </a:rPr>
                <a:t>Semisoild</a:t>
              </a:r>
            </a:p>
          </p:txBody>
        </p:sp>
        <p:sp>
          <p:nvSpPr>
            <p:cNvPr id="17" name="Rectangle 16"/>
            <p:cNvSpPr/>
            <p:nvPr/>
          </p:nvSpPr>
          <p:spPr>
            <a:xfrm>
              <a:off x="533400" y="2667003"/>
              <a:ext cx="1066800" cy="646331"/>
            </a:xfrm>
            <a:prstGeom prst="rect">
              <a:avLst/>
            </a:prstGeom>
          </p:spPr>
          <p:txBody>
            <a:bodyPr wrap="square">
              <a:spAutoFit/>
            </a:bodyPr>
            <a:lstStyle/>
            <a:p>
              <a:pPr algn="ctr"/>
              <a:r>
                <a:rPr lang="fa-IR" b="1" dirty="0">
                  <a:solidFill>
                    <a:srgbClr val="000000"/>
                  </a:solidFill>
                </a:rPr>
                <a:t>جامد</a:t>
              </a:r>
            </a:p>
            <a:p>
              <a:pPr algn="ctr"/>
              <a:r>
                <a:rPr lang="en-US" b="1" dirty="0">
                  <a:solidFill>
                    <a:srgbClr val="000000"/>
                  </a:solidFill>
                </a:rPr>
                <a:t>Soild</a:t>
              </a:r>
            </a:p>
          </p:txBody>
        </p:sp>
        <p:sp>
          <p:nvSpPr>
            <p:cNvPr id="18" name="TextBox 17"/>
            <p:cNvSpPr txBox="1"/>
            <p:nvPr/>
          </p:nvSpPr>
          <p:spPr>
            <a:xfrm>
              <a:off x="685800" y="4114800"/>
              <a:ext cx="1524000" cy="923330"/>
            </a:xfrm>
            <a:prstGeom prst="rect">
              <a:avLst/>
            </a:prstGeom>
            <a:noFill/>
          </p:spPr>
          <p:txBody>
            <a:bodyPr wrap="square" rtlCol="0">
              <a:spAutoFit/>
            </a:bodyPr>
            <a:lstStyle/>
            <a:p>
              <a:pPr algn="ctr"/>
              <a:r>
                <a:rPr lang="en-US" b="1" dirty="0">
                  <a:solidFill>
                    <a:srgbClr val="000000"/>
                  </a:solidFill>
                </a:rPr>
                <a:t>Shrinkage</a:t>
              </a:r>
            </a:p>
            <a:p>
              <a:pPr algn="ctr"/>
              <a:r>
                <a:rPr lang="en-US" b="1" dirty="0">
                  <a:solidFill>
                    <a:srgbClr val="000000"/>
                  </a:solidFill>
                </a:rPr>
                <a:t>Limit</a:t>
              </a:r>
              <a:endParaRPr lang="fa-IR" b="1" dirty="0">
                <a:solidFill>
                  <a:srgbClr val="000000"/>
                </a:solidFill>
              </a:endParaRPr>
            </a:p>
            <a:p>
              <a:pPr algn="ctr"/>
              <a:r>
                <a:rPr lang="fa-IR" b="1" dirty="0">
                  <a:solidFill>
                    <a:srgbClr val="000000"/>
                  </a:solidFill>
                </a:rPr>
                <a:t>حد انقباض</a:t>
              </a:r>
              <a:endParaRPr lang="en-US" b="1" dirty="0">
                <a:solidFill>
                  <a:srgbClr val="000000"/>
                </a:solidFill>
              </a:endParaRPr>
            </a:p>
          </p:txBody>
        </p:sp>
        <p:sp>
          <p:nvSpPr>
            <p:cNvPr id="19" name="TextBox 18"/>
            <p:cNvSpPr txBox="1"/>
            <p:nvPr/>
          </p:nvSpPr>
          <p:spPr>
            <a:xfrm>
              <a:off x="2133600" y="4114800"/>
              <a:ext cx="1143000" cy="923330"/>
            </a:xfrm>
            <a:prstGeom prst="rect">
              <a:avLst/>
            </a:prstGeom>
            <a:noFill/>
          </p:spPr>
          <p:txBody>
            <a:bodyPr wrap="square" rtlCol="0">
              <a:spAutoFit/>
            </a:bodyPr>
            <a:lstStyle/>
            <a:p>
              <a:pPr algn="ctr"/>
              <a:r>
                <a:rPr lang="en-US" b="1" dirty="0">
                  <a:solidFill>
                    <a:srgbClr val="000000"/>
                  </a:solidFill>
                </a:rPr>
                <a:t>Plastic</a:t>
              </a:r>
              <a:endParaRPr lang="en-US" dirty="0">
                <a:solidFill>
                  <a:srgbClr val="000000"/>
                </a:solidFill>
              </a:endParaRPr>
            </a:p>
            <a:p>
              <a:pPr algn="ctr"/>
              <a:r>
                <a:rPr lang="en-US" b="1" dirty="0">
                  <a:solidFill>
                    <a:srgbClr val="000000"/>
                  </a:solidFill>
                </a:rPr>
                <a:t>Limit</a:t>
              </a:r>
              <a:endParaRPr lang="fa-IR" b="1" dirty="0">
                <a:solidFill>
                  <a:srgbClr val="000000"/>
                </a:solidFill>
              </a:endParaRPr>
            </a:p>
            <a:p>
              <a:pPr algn="ctr"/>
              <a:r>
                <a:rPr lang="fa-IR" b="1" dirty="0">
                  <a:solidFill>
                    <a:srgbClr val="000000"/>
                  </a:solidFill>
                </a:rPr>
                <a:t>حد خميري </a:t>
              </a:r>
              <a:endParaRPr lang="en-US" b="1" dirty="0">
                <a:solidFill>
                  <a:srgbClr val="000000"/>
                </a:solidFill>
              </a:endParaRPr>
            </a:p>
          </p:txBody>
        </p:sp>
        <p:sp>
          <p:nvSpPr>
            <p:cNvPr id="20" name="TextBox 19"/>
            <p:cNvSpPr txBox="1"/>
            <p:nvPr/>
          </p:nvSpPr>
          <p:spPr>
            <a:xfrm>
              <a:off x="3276600" y="4114800"/>
              <a:ext cx="1219200" cy="923330"/>
            </a:xfrm>
            <a:prstGeom prst="rect">
              <a:avLst/>
            </a:prstGeom>
            <a:noFill/>
          </p:spPr>
          <p:txBody>
            <a:bodyPr wrap="square" rtlCol="0">
              <a:spAutoFit/>
            </a:bodyPr>
            <a:lstStyle/>
            <a:p>
              <a:pPr algn="ctr"/>
              <a:r>
                <a:rPr lang="en-US" b="1" dirty="0">
                  <a:solidFill>
                    <a:srgbClr val="000000"/>
                  </a:solidFill>
                </a:rPr>
                <a:t>liquid</a:t>
              </a:r>
              <a:endParaRPr lang="en-US" dirty="0">
                <a:solidFill>
                  <a:srgbClr val="000000"/>
                </a:solidFill>
              </a:endParaRPr>
            </a:p>
            <a:p>
              <a:pPr algn="ctr"/>
              <a:r>
                <a:rPr lang="en-US" b="1" dirty="0">
                  <a:solidFill>
                    <a:srgbClr val="000000"/>
                  </a:solidFill>
                </a:rPr>
                <a:t>Limit</a:t>
              </a:r>
            </a:p>
            <a:p>
              <a:pPr algn="ctr"/>
              <a:r>
                <a:rPr lang="fa-IR" b="1" dirty="0">
                  <a:solidFill>
                    <a:srgbClr val="000000"/>
                  </a:solidFill>
                </a:rPr>
                <a:t>حد مايع </a:t>
              </a:r>
              <a:endParaRPr lang="en-US" b="1" dirty="0">
                <a:solidFill>
                  <a:srgbClr val="000000"/>
                </a:solidFill>
              </a:endParaRPr>
            </a:p>
          </p:txBody>
        </p:sp>
        <p:sp>
          <p:nvSpPr>
            <p:cNvPr id="21" name="TextBox 20"/>
            <p:cNvSpPr txBox="1"/>
            <p:nvPr/>
          </p:nvSpPr>
          <p:spPr>
            <a:xfrm>
              <a:off x="5410200" y="3200401"/>
              <a:ext cx="2133600" cy="400110"/>
            </a:xfrm>
            <a:prstGeom prst="rect">
              <a:avLst/>
            </a:prstGeom>
            <a:noFill/>
          </p:spPr>
          <p:txBody>
            <a:bodyPr wrap="square" rtlCol="0">
              <a:spAutoFit/>
            </a:bodyPr>
            <a:lstStyle/>
            <a:p>
              <a:pPr algn="ctr"/>
              <a:r>
                <a:rPr lang="fa-IR" sz="2000" b="1" dirty="0">
                  <a:solidFill>
                    <a:srgbClr val="000000"/>
                  </a:solidFill>
                </a:rPr>
                <a:t>افزايش ميزان رطوبت</a:t>
              </a:r>
              <a:endParaRPr lang="en-US" sz="2000" b="1" dirty="0">
                <a:solidFill>
                  <a:srgbClr val="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reeform 84"/>
          <p:cNvSpPr/>
          <p:nvPr/>
        </p:nvSpPr>
        <p:spPr>
          <a:xfrm rot="16036534">
            <a:off x="7189923" y="4184402"/>
            <a:ext cx="813883" cy="2274507"/>
          </a:xfrm>
          <a:custGeom>
            <a:avLst/>
            <a:gdLst>
              <a:gd name="connsiteX0" fmla="*/ 686914 w 1600200"/>
              <a:gd name="connsiteY0" fmla="*/ 2274505 h 2286000"/>
              <a:gd name="connsiteX1" fmla="*/ 487 w 1600200"/>
              <a:gd name="connsiteY1" fmla="*/ 1103106 h 2286000"/>
              <a:gd name="connsiteX2" fmla="*/ 800101 w 1600200"/>
              <a:gd name="connsiteY2" fmla="*/ 0 h 2286000"/>
              <a:gd name="connsiteX3" fmla="*/ 686914 w 1600200"/>
              <a:gd name="connsiteY3" fmla="*/ 2274505 h 2286000"/>
              <a:gd name="connsiteX0" fmla="*/ 700695 w 813882"/>
              <a:gd name="connsiteY0" fmla="*/ 2274506 h 2274506"/>
              <a:gd name="connsiteX1" fmla="*/ 14268 w 813882"/>
              <a:gd name="connsiteY1" fmla="*/ 1103107 h 2274506"/>
              <a:gd name="connsiteX2" fmla="*/ 813882 w 813882"/>
              <a:gd name="connsiteY2" fmla="*/ 1 h 2274506"/>
              <a:gd name="connsiteX3" fmla="*/ 597271 w 813882"/>
              <a:gd name="connsiteY3" fmla="*/ 922846 h 2274506"/>
              <a:gd name="connsiteX4" fmla="*/ 700695 w 813882"/>
              <a:gd name="connsiteY4" fmla="*/ 2274506 h 2274506"/>
              <a:gd name="connsiteX0" fmla="*/ 700695 w 813882"/>
              <a:gd name="connsiteY0" fmla="*/ 2274506 h 2274506"/>
              <a:gd name="connsiteX1" fmla="*/ 14268 w 813882"/>
              <a:gd name="connsiteY1" fmla="*/ 1103107 h 2274506"/>
              <a:gd name="connsiteX2" fmla="*/ 813882 w 813882"/>
              <a:gd name="connsiteY2" fmla="*/ 1 h 2274506"/>
              <a:gd name="connsiteX3" fmla="*/ 597271 w 813882"/>
              <a:gd name="connsiteY3" fmla="*/ 922846 h 2274506"/>
              <a:gd name="connsiteX4" fmla="*/ 701729 w 813882"/>
              <a:gd name="connsiteY4" fmla="*/ 1416110 h 2274506"/>
              <a:gd name="connsiteX5" fmla="*/ 700695 w 813882"/>
              <a:gd name="connsiteY5" fmla="*/ 2274506 h 2274506"/>
              <a:gd name="connsiteX0" fmla="*/ 700695 w 813882"/>
              <a:gd name="connsiteY0" fmla="*/ 2274506 h 2274506"/>
              <a:gd name="connsiteX1" fmla="*/ 14268 w 813882"/>
              <a:gd name="connsiteY1" fmla="*/ 1103107 h 2274506"/>
              <a:gd name="connsiteX2" fmla="*/ 813882 w 813882"/>
              <a:gd name="connsiteY2" fmla="*/ 1 h 2274506"/>
              <a:gd name="connsiteX3" fmla="*/ 722441 w 813882"/>
              <a:gd name="connsiteY3" fmla="*/ 719875 h 2274506"/>
              <a:gd name="connsiteX4" fmla="*/ 597271 w 813882"/>
              <a:gd name="connsiteY4" fmla="*/ 922846 h 2274506"/>
              <a:gd name="connsiteX5" fmla="*/ 701729 w 813882"/>
              <a:gd name="connsiteY5" fmla="*/ 1416110 h 2274506"/>
              <a:gd name="connsiteX6" fmla="*/ 700695 w 813882"/>
              <a:gd name="connsiteY6" fmla="*/ 2274506 h 2274506"/>
              <a:gd name="connsiteX0" fmla="*/ 700695 w 813882"/>
              <a:gd name="connsiteY0" fmla="*/ 2274506 h 2274506"/>
              <a:gd name="connsiteX1" fmla="*/ 14268 w 813882"/>
              <a:gd name="connsiteY1" fmla="*/ 1103107 h 2274506"/>
              <a:gd name="connsiteX2" fmla="*/ 813882 w 813882"/>
              <a:gd name="connsiteY2" fmla="*/ 1 h 2274506"/>
              <a:gd name="connsiteX3" fmla="*/ 722441 w 813882"/>
              <a:gd name="connsiteY3" fmla="*/ 719875 h 2274506"/>
              <a:gd name="connsiteX4" fmla="*/ 398819 w 813882"/>
              <a:gd name="connsiteY4" fmla="*/ 1014914 h 2274506"/>
              <a:gd name="connsiteX5" fmla="*/ 701729 w 813882"/>
              <a:gd name="connsiteY5" fmla="*/ 1416110 h 2274506"/>
              <a:gd name="connsiteX6" fmla="*/ 700695 w 813882"/>
              <a:gd name="connsiteY6" fmla="*/ 2274506 h 2274506"/>
              <a:gd name="connsiteX0" fmla="*/ 700695 w 813882"/>
              <a:gd name="connsiteY0" fmla="*/ 2274506 h 2274506"/>
              <a:gd name="connsiteX1" fmla="*/ 14268 w 813882"/>
              <a:gd name="connsiteY1" fmla="*/ 1103107 h 2274506"/>
              <a:gd name="connsiteX2" fmla="*/ 813882 w 813882"/>
              <a:gd name="connsiteY2" fmla="*/ 1 h 2274506"/>
              <a:gd name="connsiteX3" fmla="*/ 755953 w 813882"/>
              <a:gd name="connsiteY3" fmla="*/ 746695 h 2274506"/>
              <a:gd name="connsiteX4" fmla="*/ 398819 w 813882"/>
              <a:gd name="connsiteY4" fmla="*/ 1014914 h 2274506"/>
              <a:gd name="connsiteX5" fmla="*/ 701729 w 813882"/>
              <a:gd name="connsiteY5" fmla="*/ 1416110 h 2274506"/>
              <a:gd name="connsiteX6" fmla="*/ 700695 w 813882"/>
              <a:gd name="connsiteY6" fmla="*/ 2274506 h 2274506"/>
              <a:gd name="connsiteX0" fmla="*/ 700695 w 813882"/>
              <a:gd name="connsiteY0" fmla="*/ 2274506 h 2274506"/>
              <a:gd name="connsiteX1" fmla="*/ 14268 w 813882"/>
              <a:gd name="connsiteY1" fmla="*/ 1103107 h 2274506"/>
              <a:gd name="connsiteX2" fmla="*/ 813882 w 813882"/>
              <a:gd name="connsiteY2" fmla="*/ 1 h 2274506"/>
              <a:gd name="connsiteX3" fmla="*/ 755953 w 813882"/>
              <a:gd name="connsiteY3" fmla="*/ 746695 h 2274506"/>
              <a:gd name="connsiteX4" fmla="*/ 398819 w 813882"/>
              <a:gd name="connsiteY4" fmla="*/ 1014914 h 2274506"/>
              <a:gd name="connsiteX5" fmla="*/ 735241 w 813882"/>
              <a:gd name="connsiteY5" fmla="*/ 1442930 h 2274506"/>
              <a:gd name="connsiteX6" fmla="*/ 700695 w 813882"/>
              <a:gd name="connsiteY6" fmla="*/ 2274506 h 2274506"/>
              <a:gd name="connsiteX0" fmla="*/ 700695 w 813882"/>
              <a:gd name="connsiteY0" fmla="*/ 2274506 h 2274506"/>
              <a:gd name="connsiteX1" fmla="*/ 14268 w 813882"/>
              <a:gd name="connsiteY1" fmla="*/ 1103107 h 2274506"/>
              <a:gd name="connsiteX2" fmla="*/ 813882 w 813882"/>
              <a:gd name="connsiteY2" fmla="*/ 1 h 2274506"/>
              <a:gd name="connsiteX3" fmla="*/ 755953 w 813882"/>
              <a:gd name="connsiteY3" fmla="*/ 746695 h 2274506"/>
              <a:gd name="connsiteX4" fmla="*/ 398819 w 813882"/>
              <a:gd name="connsiteY4" fmla="*/ 1014914 h 2274506"/>
              <a:gd name="connsiteX5" fmla="*/ 341131 w 813882"/>
              <a:gd name="connsiteY5" fmla="*/ 1239282 h 2274506"/>
              <a:gd name="connsiteX6" fmla="*/ 735241 w 813882"/>
              <a:gd name="connsiteY6" fmla="*/ 1442930 h 2274506"/>
              <a:gd name="connsiteX7" fmla="*/ 700695 w 813882"/>
              <a:gd name="connsiteY7" fmla="*/ 2274506 h 2274506"/>
              <a:gd name="connsiteX0" fmla="*/ 700695 w 813882"/>
              <a:gd name="connsiteY0" fmla="*/ 2274506 h 2274506"/>
              <a:gd name="connsiteX1" fmla="*/ 14268 w 813882"/>
              <a:gd name="connsiteY1" fmla="*/ 1103107 h 2274506"/>
              <a:gd name="connsiteX2" fmla="*/ 813882 w 813882"/>
              <a:gd name="connsiteY2" fmla="*/ 1 h 2274506"/>
              <a:gd name="connsiteX3" fmla="*/ 755953 w 813882"/>
              <a:gd name="connsiteY3" fmla="*/ 746695 h 2274506"/>
              <a:gd name="connsiteX4" fmla="*/ 416389 w 813882"/>
              <a:gd name="connsiteY4" fmla="*/ 813531 h 2274506"/>
              <a:gd name="connsiteX5" fmla="*/ 398819 w 813882"/>
              <a:gd name="connsiteY5" fmla="*/ 1014914 h 2274506"/>
              <a:gd name="connsiteX6" fmla="*/ 341131 w 813882"/>
              <a:gd name="connsiteY6" fmla="*/ 1239282 h 2274506"/>
              <a:gd name="connsiteX7" fmla="*/ 735241 w 813882"/>
              <a:gd name="connsiteY7" fmla="*/ 1442930 h 2274506"/>
              <a:gd name="connsiteX8" fmla="*/ 700695 w 813882"/>
              <a:gd name="connsiteY8" fmla="*/ 2274506 h 2274506"/>
              <a:gd name="connsiteX0" fmla="*/ 700695 w 813882"/>
              <a:gd name="connsiteY0" fmla="*/ 2274506 h 2274506"/>
              <a:gd name="connsiteX1" fmla="*/ 14268 w 813882"/>
              <a:gd name="connsiteY1" fmla="*/ 1103107 h 2274506"/>
              <a:gd name="connsiteX2" fmla="*/ 813882 w 813882"/>
              <a:gd name="connsiteY2" fmla="*/ 1 h 2274506"/>
              <a:gd name="connsiteX3" fmla="*/ 755953 w 813882"/>
              <a:gd name="connsiteY3" fmla="*/ 746695 h 2274506"/>
              <a:gd name="connsiteX4" fmla="*/ 416389 w 813882"/>
              <a:gd name="connsiteY4" fmla="*/ 813531 h 2274506"/>
              <a:gd name="connsiteX5" fmla="*/ 398819 w 813882"/>
              <a:gd name="connsiteY5" fmla="*/ 1014914 h 2274506"/>
              <a:gd name="connsiteX6" fmla="*/ 416229 w 813882"/>
              <a:gd name="connsiteY6" fmla="*/ 1115120 h 2274506"/>
              <a:gd name="connsiteX7" fmla="*/ 341131 w 813882"/>
              <a:gd name="connsiteY7" fmla="*/ 1239282 h 2274506"/>
              <a:gd name="connsiteX8" fmla="*/ 735241 w 813882"/>
              <a:gd name="connsiteY8" fmla="*/ 1442930 h 2274506"/>
              <a:gd name="connsiteX9" fmla="*/ 700695 w 813882"/>
              <a:gd name="connsiteY9" fmla="*/ 2274506 h 227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882" h="2274506">
                <a:moveTo>
                  <a:pt x="700695" y="2274506"/>
                </a:moveTo>
                <a:cubicBezTo>
                  <a:pt x="296007" y="2191891"/>
                  <a:pt x="0" y="1686750"/>
                  <a:pt x="14268" y="1103107"/>
                </a:cubicBezTo>
                <a:cubicBezTo>
                  <a:pt x="29312" y="487747"/>
                  <a:pt x="382867" y="0"/>
                  <a:pt x="813882" y="1"/>
                </a:cubicBezTo>
                <a:lnTo>
                  <a:pt x="755953" y="746695"/>
                </a:lnTo>
                <a:lnTo>
                  <a:pt x="416389" y="813531"/>
                </a:lnTo>
                <a:lnTo>
                  <a:pt x="398819" y="1014914"/>
                </a:lnTo>
                <a:lnTo>
                  <a:pt x="416229" y="1115120"/>
                </a:lnTo>
                <a:lnTo>
                  <a:pt x="341131" y="1239282"/>
                </a:lnTo>
                <a:lnTo>
                  <a:pt x="735241" y="1442930"/>
                </a:lnTo>
                <a:cubicBezTo>
                  <a:pt x="734896" y="1729062"/>
                  <a:pt x="701040" y="1988374"/>
                  <a:pt x="700695" y="2274506"/>
                </a:cubicBezTo>
                <a:close/>
              </a:path>
            </a:pathLst>
          </a:cu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0" name="Pie 69"/>
          <p:cNvSpPr/>
          <p:nvPr/>
        </p:nvSpPr>
        <p:spPr>
          <a:xfrm>
            <a:off x="7010400" y="2526268"/>
            <a:ext cx="1600200" cy="1447800"/>
          </a:xfrm>
          <a:prstGeom prst="pie">
            <a:avLst>
              <a:gd name="adj1" fmla="val 21594017"/>
              <a:gd name="adj2" fmla="val 6178428"/>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69" name="Pie 68"/>
          <p:cNvSpPr/>
          <p:nvPr/>
        </p:nvSpPr>
        <p:spPr>
          <a:xfrm>
            <a:off x="6477000" y="2526268"/>
            <a:ext cx="1447800" cy="1447800"/>
          </a:xfrm>
          <a:prstGeom prst="pie">
            <a:avLst>
              <a:gd name="adj1" fmla="val 4393693"/>
              <a:gd name="adj2" fmla="val 10838031"/>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42" name="Block Arc 41"/>
          <p:cNvSpPr/>
          <p:nvPr/>
        </p:nvSpPr>
        <p:spPr>
          <a:xfrm rot="10800000">
            <a:off x="6324600" y="2133600"/>
            <a:ext cx="2438400" cy="1905000"/>
          </a:xfrm>
          <a:prstGeom prst="blockArc">
            <a:avLst>
              <a:gd name="adj1" fmla="val 10800003"/>
              <a:gd name="adj2" fmla="val 259"/>
              <a:gd name="adj3" fmla="val 6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60" name="Straight Arrow Connector 59"/>
          <p:cNvCxnSpPr/>
          <p:nvPr/>
        </p:nvCxnSpPr>
        <p:spPr>
          <a:xfrm>
            <a:off x="7162800" y="2831070"/>
            <a:ext cx="762000" cy="1588"/>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162800" y="2858869"/>
            <a:ext cx="838200" cy="646331"/>
          </a:xfrm>
          <a:prstGeom prst="rect">
            <a:avLst/>
          </a:prstGeom>
          <a:noFill/>
        </p:spPr>
        <p:txBody>
          <a:bodyPr wrap="square" rtlCol="0">
            <a:spAutoFit/>
          </a:bodyPr>
          <a:lstStyle/>
          <a:p>
            <a:r>
              <a:rPr lang="en-US" b="1" dirty="0">
                <a:solidFill>
                  <a:srgbClr val="000000"/>
                </a:solidFill>
              </a:rPr>
              <a:t>11 mm</a:t>
            </a:r>
          </a:p>
        </p:txBody>
      </p:sp>
      <p:cxnSp>
        <p:nvCxnSpPr>
          <p:cNvPr id="63" name="Straight Arrow Connector 62"/>
          <p:cNvCxnSpPr/>
          <p:nvPr/>
        </p:nvCxnSpPr>
        <p:spPr>
          <a:xfrm>
            <a:off x="7391400" y="4126470"/>
            <a:ext cx="304800" cy="1588"/>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162800" y="4202668"/>
            <a:ext cx="838200" cy="369332"/>
          </a:xfrm>
          <a:prstGeom prst="rect">
            <a:avLst/>
          </a:prstGeom>
          <a:noFill/>
        </p:spPr>
        <p:txBody>
          <a:bodyPr wrap="square" rtlCol="0">
            <a:spAutoFit/>
          </a:bodyPr>
          <a:lstStyle/>
          <a:p>
            <a:pPr algn="ctr"/>
            <a:r>
              <a:rPr lang="en-US" b="1" dirty="0">
                <a:solidFill>
                  <a:srgbClr val="000000"/>
                </a:solidFill>
              </a:rPr>
              <a:t>2 mm</a:t>
            </a:r>
          </a:p>
        </p:txBody>
      </p:sp>
      <p:sp>
        <p:nvSpPr>
          <p:cNvPr id="79" name="Block Arc 78"/>
          <p:cNvSpPr/>
          <p:nvPr/>
        </p:nvSpPr>
        <p:spPr>
          <a:xfrm rot="10800000">
            <a:off x="6324600" y="3962399"/>
            <a:ext cx="2438400" cy="1905000"/>
          </a:xfrm>
          <a:prstGeom prst="blockArc">
            <a:avLst>
              <a:gd name="adj1" fmla="val 10800003"/>
              <a:gd name="adj2" fmla="val 259"/>
              <a:gd name="adj3" fmla="val 6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86" name="Straight Arrow Connector 85"/>
          <p:cNvCxnSpPr/>
          <p:nvPr/>
        </p:nvCxnSpPr>
        <p:spPr>
          <a:xfrm rot="5400000" flipH="1" flipV="1">
            <a:off x="5904707" y="3618707"/>
            <a:ext cx="685800" cy="1588"/>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562600" y="3429001"/>
            <a:ext cx="762000" cy="369332"/>
          </a:xfrm>
          <a:prstGeom prst="rect">
            <a:avLst/>
          </a:prstGeom>
          <a:noFill/>
        </p:spPr>
        <p:txBody>
          <a:bodyPr wrap="square" rtlCol="0">
            <a:spAutoFit/>
          </a:bodyPr>
          <a:lstStyle/>
          <a:p>
            <a:r>
              <a:rPr lang="en-US" b="1" dirty="0">
                <a:solidFill>
                  <a:srgbClr val="000000"/>
                </a:solidFill>
              </a:rPr>
              <a:t>8 mm</a:t>
            </a:r>
          </a:p>
        </p:txBody>
      </p:sp>
      <p:sp>
        <p:nvSpPr>
          <p:cNvPr id="89" name="TextBox 88"/>
          <p:cNvSpPr txBox="1"/>
          <p:nvPr/>
        </p:nvSpPr>
        <p:spPr>
          <a:xfrm>
            <a:off x="2057400" y="5867402"/>
            <a:ext cx="6096000" cy="461665"/>
          </a:xfrm>
          <a:prstGeom prst="rect">
            <a:avLst/>
          </a:prstGeom>
          <a:noFill/>
        </p:spPr>
        <p:txBody>
          <a:bodyPr wrap="square" rtlCol="0">
            <a:spAutoFit/>
          </a:bodyPr>
          <a:lstStyle/>
          <a:p>
            <a:pPr algn="r" rtl="1">
              <a:buFont typeface="Arial" pitchFamily="34" charset="0"/>
              <a:buChar char="•"/>
            </a:pPr>
            <a:r>
              <a:rPr lang="fa-IR" sz="2400" b="1" dirty="0">
                <a:solidFill>
                  <a:srgbClr val="000000"/>
                </a:solidFill>
              </a:rPr>
              <a:t> آزمايش حد مايع / دستگاه کاساگرانده</a:t>
            </a:r>
            <a:endParaRPr lang="en-US" sz="2400" b="1" dirty="0">
              <a:solidFill>
                <a:srgbClr val="000000"/>
              </a:solidFill>
            </a:endParaRPr>
          </a:p>
        </p:txBody>
      </p:sp>
      <p:grpSp>
        <p:nvGrpSpPr>
          <p:cNvPr id="2" name="Group 34"/>
          <p:cNvGrpSpPr/>
          <p:nvPr/>
        </p:nvGrpSpPr>
        <p:grpSpPr>
          <a:xfrm>
            <a:off x="228600" y="2133600"/>
            <a:ext cx="4191000" cy="4191000"/>
            <a:chOff x="609600" y="-101560"/>
            <a:chExt cx="5334000" cy="5892760"/>
          </a:xfrm>
        </p:grpSpPr>
        <p:sp>
          <p:nvSpPr>
            <p:cNvPr id="32" name="Oval 31"/>
            <p:cNvSpPr/>
            <p:nvPr/>
          </p:nvSpPr>
          <p:spPr>
            <a:xfrm>
              <a:off x="1524000" y="54102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33" name="Oval 32"/>
            <p:cNvSpPr/>
            <p:nvPr/>
          </p:nvSpPr>
          <p:spPr>
            <a:xfrm>
              <a:off x="4648200" y="54102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11" name="Chord 10"/>
            <p:cNvSpPr/>
            <p:nvPr/>
          </p:nvSpPr>
          <p:spPr>
            <a:xfrm rot="16200000">
              <a:off x="1096136" y="731669"/>
              <a:ext cx="3048000" cy="3124200"/>
            </a:xfrm>
            <a:prstGeom prst="chord">
              <a:avLst>
                <a:gd name="adj1" fmla="val 5369791"/>
                <a:gd name="adj2" fmla="val 16200000"/>
              </a:avLst>
            </a:prstGeom>
            <a:blipFill>
              <a:blip r:embed="rId2" cstate="print"/>
              <a:tile tx="0" ty="0" sx="100000" sy="100000" flip="none" algn="tl"/>
            </a:bli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sp>
          <p:nvSpPr>
            <p:cNvPr id="13" name="Block Arc 12"/>
            <p:cNvSpPr/>
            <p:nvPr/>
          </p:nvSpPr>
          <p:spPr>
            <a:xfrm rot="10360178">
              <a:off x="883923" y="-101560"/>
              <a:ext cx="3444511" cy="4038600"/>
            </a:xfrm>
            <a:prstGeom prst="blockArc">
              <a:avLst>
                <a:gd name="adj1" fmla="val 9716326"/>
                <a:gd name="adj2" fmla="val 21263115"/>
                <a:gd name="adj3" fmla="val 3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5" name="Straight Connector 14"/>
            <p:cNvCxnSpPr>
              <a:stCxn id="13" idx="0"/>
              <a:endCxn id="13" idx="1"/>
            </p:cNvCxnSpPr>
            <p:nvPr/>
          </p:nvCxnSpPr>
          <p:spPr>
            <a:xfrm rot="16200000" flipH="1" flipV="1">
              <a:off x="2010779" y="177170"/>
              <a:ext cx="1091360" cy="3132735"/>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029200" y="914400"/>
              <a:ext cx="4572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p:cNvSpPr/>
            <p:nvPr/>
          </p:nvSpPr>
          <p:spPr>
            <a:xfrm>
              <a:off x="4495800" y="609600"/>
              <a:ext cx="990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p:nvSpPr>
          <p:spPr>
            <a:xfrm>
              <a:off x="5029200" y="304800"/>
              <a:ext cx="152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p:cNvSpPr/>
            <p:nvPr/>
          </p:nvSpPr>
          <p:spPr>
            <a:xfrm>
              <a:off x="4876800" y="152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9"/>
            <p:cNvSpPr/>
            <p:nvPr/>
          </p:nvSpPr>
          <p:spPr>
            <a:xfrm>
              <a:off x="4191000" y="685800"/>
              <a:ext cx="1676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p:cNvSpPr/>
            <p:nvPr/>
          </p:nvSpPr>
          <p:spPr>
            <a:xfrm>
              <a:off x="4191000" y="685800"/>
              <a:ext cx="228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Diagonal Stripe 21"/>
            <p:cNvSpPr/>
            <p:nvPr/>
          </p:nvSpPr>
          <p:spPr>
            <a:xfrm rot="5400000">
              <a:off x="4191000" y="1143000"/>
              <a:ext cx="457200" cy="4572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3" name="Rectangle 22"/>
            <p:cNvSpPr/>
            <p:nvPr/>
          </p:nvSpPr>
          <p:spPr>
            <a:xfrm rot="5400000">
              <a:off x="2514600" y="2514600"/>
              <a:ext cx="1524000"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TextBox 23"/>
            <p:cNvSpPr txBox="1"/>
            <p:nvPr/>
          </p:nvSpPr>
          <p:spPr>
            <a:xfrm>
              <a:off x="1676400" y="4415139"/>
              <a:ext cx="2743199" cy="1168424"/>
            </a:xfrm>
            <a:prstGeom prst="rect">
              <a:avLst/>
            </a:prstGeom>
            <a:noFill/>
          </p:spPr>
          <p:txBody>
            <a:bodyPr wrap="square" rtlCol="0">
              <a:spAutoFit/>
            </a:bodyPr>
            <a:lstStyle/>
            <a:p>
              <a:pPr algn="r" rtl="1"/>
              <a:r>
                <a:rPr lang="fa-IR" sz="2400" b="1" dirty="0">
                  <a:solidFill>
                    <a:srgbClr val="000000"/>
                  </a:solidFill>
                </a:rPr>
                <a:t>پايه از لاستيک سخت</a:t>
              </a:r>
              <a:endParaRPr lang="en-US" sz="2400" b="1" dirty="0">
                <a:solidFill>
                  <a:srgbClr val="000000"/>
                </a:solidFill>
              </a:endParaRPr>
            </a:p>
          </p:txBody>
        </p:sp>
        <p:cxnSp>
          <p:nvCxnSpPr>
            <p:cNvPr id="28" name="Straight Arrow Connector 27"/>
            <p:cNvCxnSpPr/>
            <p:nvPr/>
          </p:nvCxnSpPr>
          <p:spPr>
            <a:xfrm rot="16200000" flipH="1">
              <a:off x="2247900" y="1866900"/>
              <a:ext cx="2286000" cy="685800"/>
            </a:xfrm>
            <a:prstGeom prst="straightConnector1">
              <a:avLst/>
            </a:prstGeom>
            <a:ln w="38100">
              <a:solidFill>
                <a:srgbClr val="00206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1295400" y="1905000"/>
              <a:ext cx="1447800" cy="838200"/>
            </a:xfrm>
            <a:prstGeom prst="straightConnector1">
              <a:avLst/>
            </a:prstGeom>
            <a:ln w="38100">
              <a:solidFill>
                <a:srgbClr val="00206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09600" y="1230868"/>
              <a:ext cx="1143000" cy="369332"/>
            </a:xfrm>
            <a:prstGeom prst="rect">
              <a:avLst/>
            </a:prstGeom>
            <a:noFill/>
          </p:spPr>
          <p:txBody>
            <a:bodyPr wrap="square" rtlCol="0">
              <a:spAutoFit/>
            </a:bodyPr>
            <a:lstStyle/>
            <a:p>
              <a:pPr algn="r" rtl="1"/>
              <a:r>
                <a:rPr lang="fa-IR" b="1" dirty="0">
                  <a:solidFill>
                    <a:srgbClr val="000000"/>
                  </a:solidFill>
                </a:rPr>
                <a:t>نمونه خاک </a:t>
              </a:r>
              <a:endParaRPr lang="en-US" b="1" dirty="0">
                <a:solidFill>
                  <a:srgbClr val="000000"/>
                </a:solidFill>
              </a:endParaRPr>
            </a:p>
          </p:txBody>
        </p:sp>
        <p:sp>
          <p:nvSpPr>
            <p:cNvPr id="37" name="TextBox 36"/>
            <p:cNvSpPr txBox="1"/>
            <p:nvPr/>
          </p:nvSpPr>
          <p:spPr>
            <a:xfrm>
              <a:off x="1828800" y="609601"/>
              <a:ext cx="1447800" cy="369332"/>
            </a:xfrm>
            <a:prstGeom prst="rect">
              <a:avLst/>
            </a:prstGeom>
            <a:noFill/>
          </p:spPr>
          <p:txBody>
            <a:bodyPr wrap="square" rtlCol="0">
              <a:spAutoFit/>
            </a:bodyPr>
            <a:lstStyle/>
            <a:p>
              <a:pPr algn="r" rtl="1"/>
              <a:r>
                <a:rPr lang="fa-IR" b="1" dirty="0">
                  <a:solidFill>
                    <a:srgbClr val="000000"/>
                  </a:solidFill>
                </a:rPr>
                <a:t>شعاع : </a:t>
              </a:r>
              <a:r>
                <a:rPr lang="en-US" b="1" dirty="0">
                  <a:solidFill>
                    <a:srgbClr val="000000"/>
                  </a:solidFill>
                </a:rPr>
                <a:t>54 mm</a:t>
              </a:r>
              <a:r>
                <a:rPr lang="fa-IR" b="1" dirty="0">
                  <a:solidFill>
                    <a:srgbClr val="000000"/>
                  </a:solidFill>
                </a:rPr>
                <a:t> </a:t>
              </a:r>
              <a:endParaRPr lang="en-US" b="1" dirty="0">
                <a:solidFill>
                  <a:srgbClr val="000000"/>
                </a:solidFill>
              </a:endParaRPr>
            </a:p>
          </p:txBody>
        </p:sp>
        <p:sp>
          <p:nvSpPr>
            <p:cNvPr id="31" name="Rectangle 30"/>
            <p:cNvSpPr/>
            <p:nvPr/>
          </p:nvSpPr>
          <p:spPr>
            <a:xfrm>
              <a:off x="5791200" y="381000"/>
              <a:ext cx="152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38" name="Rectangle 37"/>
          <p:cNvSpPr/>
          <p:nvPr/>
        </p:nvSpPr>
        <p:spPr>
          <a:xfrm>
            <a:off x="0" y="1636693"/>
            <a:ext cx="8839200" cy="954107"/>
          </a:xfrm>
          <a:prstGeom prst="rect">
            <a:avLst/>
          </a:prstGeom>
        </p:spPr>
        <p:txBody>
          <a:bodyPr wrap="square">
            <a:spAutoFit/>
          </a:bodyPr>
          <a:lstStyle/>
          <a:p>
            <a:pPr algn="r" rtl="1"/>
            <a:r>
              <a:rPr lang="fa-IR" b="1" dirty="0">
                <a:solidFill>
                  <a:srgbClr val="000000"/>
                </a:solidFill>
                <a:cs typeface="B Nazanin" pitchFamily="2" charset="-78"/>
              </a:rPr>
              <a:t> </a:t>
            </a:r>
            <a:r>
              <a:rPr lang="fa-IR" sz="2000" b="1" dirty="0">
                <a:solidFill>
                  <a:srgbClr val="000000"/>
                </a:solidFill>
                <a:cs typeface="B Nazanin" pitchFamily="2" charset="-78"/>
              </a:rPr>
              <a:t>آزمايش حد مايع : </a:t>
            </a:r>
            <a:r>
              <a:rPr lang="fa-IR" b="1" dirty="0">
                <a:solidFill>
                  <a:srgbClr val="000000"/>
                </a:solidFill>
                <a:cs typeface="B Nazanin" pitchFamily="2" charset="-78"/>
              </a:rPr>
              <a:t>با چرخاندن اهرم به قدري بالا رفته و روي پايه اي که از پلاستيک سخت است سقوط ميکند </a:t>
            </a:r>
            <a:r>
              <a:rPr lang="fa-IR" b="1" dirty="0">
                <a:solidFill>
                  <a:srgbClr val="FF0000"/>
                </a:solidFill>
                <a:cs typeface="B Nazanin" pitchFamily="2" charset="-78"/>
              </a:rPr>
              <a:t>درصد رطوبتي که به ازاي آن به علت 25 ضربه فنجان ، شيار ايجاد شده در نمونه داخل فنجان بست مي شود ، حد مايع ( حد رواني ) خوانده مي‌شود . </a:t>
            </a:r>
            <a:endParaRPr lang="en-US" b="1" dirty="0">
              <a:solidFill>
                <a:srgbClr val="FF0000"/>
              </a:solidFill>
              <a:cs typeface="B Nazanin" pitchFamily="2" charset="-78"/>
            </a:endParaRPr>
          </a:p>
        </p:txBody>
      </p:sp>
      <p:sp>
        <p:nvSpPr>
          <p:cNvPr id="39" name="Action Button: Forward or Next 38">
            <a:hlinkClick r:id="" action="ppaction://hlinkshowjump?jump=nextslide" highlightClick="1"/>
          </p:cNvPr>
          <p:cNvSpPr/>
          <p:nvPr/>
        </p:nvSpPr>
        <p:spPr>
          <a:xfrm>
            <a:off x="228600" y="6324600"/>
            <a:ext cx="1905000" cy="381000"/>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b="1" dirty="0">
                <a:solidFill>
                  <a:srgbClr val="FFFFFF"/>
                </a:solidFill>
              </a:rPr>
              <a:t>ادامه در صفحه بعد</a:t>
            </a:r>
            <a:endParaRPr lang="en-US" sz="2000" b="1" dirty="0">
              <a:solidFill>
                <a:srgbClr val="FFFFFF"/>
              </a:solidFill>
            </a:endParaRPr>
          </a:p>
        </p:txBody>
      </p:sp>
      <p:sp>
        <p:nvSpPr>
          <p:cNvPr id="41"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40"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17</a:t>
            </a:fld>
            <a:endParaRPr lang="en-US"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sp>
        <p:nvSpPr>
          <p:cNvPr id="28"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pic>
        <p:nvPicPr>
          <p:cNvPr id="30" name="Picture 5" descr="22-T0030_E"/>
          <p:cNvPicPr>
            <a:picLocks noGrp="1" noChangeAspect="1" noChangeArrowheads="1"/>
          </p:cNvPicPr>
          <p:nvPr>
            <p:ph idx="1"/>
          </p:nvPr>
        </p:nvPicPr>
        <p:blipFill>
          <a:blip r:embed="rId2" cstate="print"/>
          <a:srcRect/>
          <a:stretch>
            <a:fillRect/>
          </a:stretch>
        </p:blipFill>
        <p:spPr>
          <a:xfrm>
            <a:off x="76200" y="2057400"/>
            <a:ext cx="5181600" cy="3236953"/>
          </a:xfrm>
          <a:noFill/>
          <a:ln/>
        </p:spPr>
      </p:pic>
      <p:sp>
        <p:nvSpPr>
          <p:cNvPr id="29"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18</a:t>
            </a:fld>
            <a:endParaRPr lang="en-US" dirty="0">
              <a:solidFill>
                <a:srgbClr val="000000"/>
              </a:solidFill>
            </a:endParaRPr>
          </a:p>
        </p:txBody>
      </p:sp>
      <p:pic>
        <p:nvPicPr>
          <p:cNvPr id="34" name="Picture 5" descr="C:\MY_Pictures\TRAINING\Unified\llimit2.jpg"/>
          <p:cNvPicPr>
            <a:picLocks noChangeAspect="1" noChangeArrowheads="1"/>
          </p:cNvPicPr>
          <p:nvPr/>
        </p:nvPicPr>
        <p:blipFill>
          <a:blip r:embed="rId3" cstate="print"/>
          <a:srcRect/>
          <a:stretch>
            <a:fillRect/>
          </a:stretch>
        </p:blipFill>
        <p:spPr bwMode="auto">
          <a:xfrm>
            <a:off x="4953000" y="2133600"/>
            <a:ext cx="3695995" cy="31242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4" name="Slide Number Placeholder 3"/>
          <p:cNvSpPr>
            <a:spLocks noGrp="1"/>
          </p:cNvSpPr>
          <p:nvPr>
            <p:ph type="sldNum" sz="quarter" idx="12"/>
          </p:nvPr>
        </p:nvSpPr>
        <p:spPr>
          <a:xfrm>
            <a:off x="3581400" y="6248400"/>
            <a:ext cx="1981200" cy="476250"/>
          </a:xfrm>
        </p:spPr>
        <p:txBody>
          <a:bodyPr/>
          <a:lstStyle/>
          <a:p>
            <a:pPr algn="ctr"/>
            <a:fld id="{EABA3D08-925C-46CF-A1F9-738D68438521}" type="slidenum">
              <a:rPr lang="en-US" smtClean="0">
                <a:solidFill>
                  <a:srgbClr val="000000"/>
                </a:solidFill>
              </a:rPr>
              <a:pPr algn="ctr"/>
              <a:t>19</a:t>
            </a:fld>
            <a:endParaRPr lang="en-US" dirty="0">
              <a:solidFill>
                <a:srgbClr val="000000"/>
              </a:solidFill>
            </a:endParaRPr>
          </a:p>
        </p:txBody>
      </p:sp>
      <p:sp>
        <p:nvSpPr>
          <p:cNvPr id="5" name="Rectangle 4"/>
          <p:cNvSpPr/>
          <p:nvPr/>
        </p:nvSpPr>
        <p:spPr>
          <a:xfrm>
            <a:off x="533400" y="1828800"/>
            <a:ext cx="8344810" cy="1015663"/>
          </a:xfrm>
          <a:prstGeom prst="rect">
            <a:avLst/>
          </a:prstGeom>
        </p:spPr>
        <p:txBody>
          <a:bodyPr wrap="square">
            <a:spAutoFit/>
          </a:bodyPr>
          <a:lstStyle/>
          <a:p>
            <a:pPr algn="just" rtl="1">
              <a:lnSpc>
                <a:spcPct val="150000"/>
              </a:lnSpc>
            </a:pPr>
            <a:r>
              <a:rPr lang="fa-IR" sz="2000" b="1" dirty="0">
                <a:solidFill>
                  <a:srgbClr val="000000"/>
                </a:solidFill>
              </a:rPr>
              <a:t>حداقل چهار بار آزمايش را براي تنظيم رطوبت خاک انجام    مي دهيم ، مثلا اگر شيار با 34 ضربه بسته شد ، نشان ميدهد که خاک ما خشک است ، پس بايد آب بيشتر اضافه کنيم :</a:t>
            </a:r>
            <a:r>
              <a:rPr lang="en-US" sz="2000" b="1" dirty="0">
                <a:solidFill>
                  <a:srgbClr val="000000"/>
                </a:solidFill>
              </a:rPr>
              <a:t> </a:t>
            </a:r>
            <a:endParaRPr lang="en-US" sz="2000" dirty="0">
              <a:solidFill>
                <a:srgbClr val="000000"/>
              </a:solidFill>
            </a:endParaRPr>
          </a:p>
        </p:txBody>
      </p:sp>
      <p:cxnSp>
        <p:nvCxnSpPr>
          <p:cNvPr id="13" name="Straight Arrow Connector 12"/>
          <p:cNvCxnSpPr/>
          <p:nvPr/>
        </p:nvCxnSpPr>
        <p:spPr>
          <a:xfrm rot="5400000" flipH="1" flipV="1">
            <a:off x="-113506" y="4303712"/>
            <a:ext cx="2209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991394" y="5408612"/>
            <a:ext cx="4114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2057400" y="3048000"/>
            <a:ext cx="2438400" cy="1371600"/>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914400" y="5410200"/>
            <a:ext cx="762000" cy="369332"/>
          </a:xfrm>
          <a:prstGeom prst="rect">
            <a:avLst/>
          </a:prstGeom>
        </p:spPr>
        <p:txBody>
          <a:bodyPr wrap="square">
            <a:spAutoFit/>
          </a:bodyPr>
          <a:lstStyle/>
          <a:p>
            <a:r>
              <a:rPr lang="fa-IR" b="1" dirty="0">
                <a:solidFill>
                  <a:srgbClr val="000000"/>
                </a:solidFill>
              </a:rPr>
              <a:t>10</a:t>
            </a:r>
            <a:endParaRPr lang="en-US" dirty="0">
              <a:solidFill>
                <a:srgbClr val="000000"/>
              </a:solidFill>
            </a:endParaRPr>
          </a:p>
        </p:txBody>
      </p:sp>
      <p:sp>
        <p:nvSpPr>
          <p:cNvPr id="22" name="Rectangle 21"/>
          <p:cNvSpPr/>
          <p:nvPr/>
        </p:nvSpPr>
        <p:spPr>
          <a:xfrm>
            <a:off x="1828800" y="5486400"/>
            <a:ext cx="762000" cy="369332"/>
          </a:xfrm>
          <a:prstGeom prst="rect">
            <a:avLst/>
          </a:prstGeom>
        </p:spPr>
        <p:txBody>
          <a:bodyPr wrap="square">
            <a:spAutoFit/>
          </a:bodyPr>
          <a:lstStyle/>
          <a:p>
            <a:r>
              <a:rPr lang="fa-IR" b="1" dirty="0">
                <a:solidFill>
                  <a:srgbClr val="000000"/>
                </a:solidFill>
              </a:rPr>
              <a:t>20</a:t>
            </a:r>
            <a:endParaRPr lang="en-US" dirty="0">
              <a:solidFill>
                <a:srgbClr val="000000"/>
              </a:solidFill>
            </a:endParaRPr>
          </a:p>
        </p:txBody>
      </p:sp>
      <p:sp>
        <p:nvSpPr>
          <p:cNvPr id="23" name="Rectangle 22"/>
          <p:cNvSpPr/>
          <p:nvPr/>
        </p:nvSpPr>
        <p:spPr>
          <a:xfrm>
            <a:off x="2590800" y="5486400"/>
            <a:ext cx="762000" cy="369332"/>
          </a:xfrm>
          <a:prstGeom prst="rect">
            <a:avLst/>
          </a:prstGeom>
        </p:spPr>
        <p:txBody>
          <a:bodyPr wrap="square">
            <a:spAutoFit/>
          </a:bodyPr>
          <a:lstStyle/>
          <a:p>
            <a:r>
              <a:rPr lang="fa-IR" b="1" dirty="0">
                <a:solidFill>
                  <a:srgbClr val="000000"/>
                </a:solidFill>
              </a:rPr>
              <a:t>25</a:t>
            </a:r>
            <a:endParaRPr lang="en-US" dirty="0">
              <a:solidFill>
                <a:srgbClr val="000000"/>
              </a:solidFill>
            </a:endParaRPr>
          </a:p>
        </p:txBody>
      </p:sp>
      <p:sp>
        <p:nvSpPr>
          <p:cNvPr id="24" name="Rectangle 23"/>
          <p:cNvSpPr/>
          <p:nvPr/>
        </p:nvSpPr>
        <p:spPr>
          <a:xfrm>
            <a:off x="3581400" y="5486400"/>
            <a:ext cx="762000" cy="369332"/>
          </a:xfrm>
          <a:prstGeom prst="rect">
            <a:avLst/>
          </a:prstGeom>
        </p:spPr>
        <p:txBody>
          <a:bodyPr wrap="square">
            <a:spAutoFit/>
          </a:bodyPr>
          <a:lstStyle/>
          <a:p>
            <a:r>
              <a:rPr lang="fa-IR" b="1" dirty="0">
                <a:solidFill>
                  <a:srgbClr val="000000"/>
                </a:solidFill>
              </a:rPr>
              <a:t>30</a:t>
            </a:r>
            <a:endParaRPr lang="en-US" dirty="0">
              <a:solidFill>
                <a:srgbClr val="000000"/>
              </a:solidFill>
            </a:endParaRPr>
          </a:p>
        </p:txBody>
      </p:sp>
      <p:sp>
        <p:nvSpPr>
          <p:cNvPr id="25" name="Rectangle 24"/>
          <p:cNvSpPr/>
          <p:nvPr/>
        </p:nvSpPr>
        <p:spPr>
          <a:xfrm>
            <a:off x="4419600" y="5486400"/>
            <a:ext cx="762000" cy="369332"/>
          </a:xfrm>
          <a:prstGeom prst="rect">
            <a:avLst/>
          </a:prstGeom>
        </p:spPr>
        <p:txBody>
          <a:bodyPr wrap="square">
            <a:spAutoFit/>
          </a:bodyPr>
          <a:lstStyle/>
          <a:p>
            <a:r>
              <a:rPr lang="fa-IR" b="1" dirty="0">
                <a:solidFill>
                  <a:srgbClr val="000000"/>
                </a:solidFill>
              </a:rPr>
              <a:t>40</a:t>
            </a:r>
            <a:endParaRPr lang="en-US" dirty="0">
              <a:solidFill>
                <a:srgbClr val="000000"/>
              </a:solidFill>
            </a:endParaRPr>
          </a:p>
        </p:txBody>
      </p:sp>
      <p:sp>
        <p:nvSpPr>
          <p:cNvPr id="26" name="Rectangle 25"/>
          <p:cNvSpPr/>
          <p:nvPr/>
        </p:nvSpPr>
        <p:spPr>
          <a:xfrm>
            <a:off x="5181600" y="5486400"/>
            <a:ext cx="762000" cy="369332"/>
          </a:xfrm>
          <a:prstGeom prst="rect">
            <a:avLst/>
          </a:prstGeom>
        </p:spPr>
        <p:txBody>
          <a:bodyPr wrap="square">
            <a:spAutoFit/>
          </a:bodyPr>
          <a:lstStyle/>
          <a:p>
            <a:r>
              <a:rPr lang="fa-IR" b="1" dirty="0">
                <a:solidFill>
                  <a:srgbClr val="000000"/>
                </a:solidFill>
              </a:rPr>
              <a:t>50</a:t>
            </a:r>
            <a:endParaRPr lang="en-US" dirty="0">
              <a:solidFill>
                <a:srgbClr val="000000"/>
              </a:solidFill>
            </a:endParaRPr>
          </a:p>
        </p:txBody>
      </p:sp>
      <p:sp>
        <p:nvSpPr>
          <p:cNvPr id="1146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11468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3657600"/>
            <a:ext cx="638175" cy="342900"/>
          </a:xfrm>
          <a:prstGeom prst="rect">
            <a:avLst/>
          </a:prstGeom>
          <a:noFill/>
        </p:spPr>
      </p:pic>
      <p:sp>
        <p:nvSpPr>
          <p:cNvPr id="35" name="Oval 34"/>
          <p:cNvSpPr/>
          <p:nvPr/>
        </p:nvSpPr>
        <p:spPr>
          <a:xfrm>
            <a:off x="2438400" y="3048000"/>
            <a:ext cx="228600" cy="2286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rgbClr val="FFFFFF"/>
              </a:solidFill>
            </a:endParaRPr>
          </a:p>
        </p:txBody>
      </p:sp>
      <p:sp>
        <p:nvSpPr>
          <p:cNvPr id="37" name="Oval 36"/>
          <p:cNvSpPr/>
          <p:nvPr/>
        </p:nvSpPr>
        <p:spPr>
          <a:xfrm>
            <a:off x="2819400" y="3505200"/>
            <a:ext cx="228600" cy="2286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rgbClr val="FFFFFF"/>
              </a:solidFill>
            </a:endParaRPr>
          </a:p>
        </p:txBody>
      </p:sp>
      <p:sp>
        <p:nvSpPr>
          <p:cNvPr id="38" name="Oval 37"/>
          <p:cNvSpPr/>
          <p:nvPr/>
        </p:nvSpPr>
        <p:spPr>
          <a:xfrm>
            <a:off x="4114800" y="3962400"/>
            <a:ext cx="228600" cy="2286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rtl="1"/>
            <a:r>
              <a:rPr lang="fa-IR" dirty="0" smtClean="0">
                <a:cs typeface="B Nazanin" pitchFamily="2" charset="-78"/>
              </a:rPr>
              <a:t>آزمايش</a:t>
            </a:r>
            <a:r>
              <a:rPr lang="en-US" dirty="0" smtClean="0">
                <a:cs typeface="B Nazanin" pitchFamily="2" charset="-78"/>
              </a:rPr>
              <a:t> </a:t>
            </a:r>
            <a:r>
              <a:rPr lang="fa-IR" dirty="0" smtClean="0">
                <a:cs typeface="B Nazanin" pitchFamily="2" charset="-78"/>
              </a:rPr>
              <a:t>هاي روسازي در پروژه‌هاي عمراني</a:t>
            </a:r>
            <a:endParaRPr lang="en-US" dirty="0">
              <a:cs typeface="B Nazanin" pitchFamily="2" charset="-78"/>
            </a:endParaRPr>
          </a:p>
        </p:txBody>
      </p:sp>
      <p:sp>
        <p:nvSpPr>
          <p:cNvPr id="4" name="Subtitle 3"/>
          <p:cNvSpPr>
            <a:spLocks noGrp="1"/>
          </p:cNvSpPr>
          <p:nvPr>
            <p:ph type="subTitle" idx="1"/>
          </p:nvPr>
        </p:nvSpPr>
        <p:spPr>
          <a:xfrm>
            <a:off x="1295400" y="4876800"/>
            <a:ext cx="4432005" cy="1295400"/>
          </a:xfrm>
        </p:spPr>
        <p:txBody>
          <a:bodyPr/>
          <a:lstStyle/>
          <a:p>
            <a:r>
              <a:rPr lang="fa-IR" b="1" dirty="0" smtClean="0">
                <a:solidFill>
                  <a:schemeClr val="accent2"/>
                </a:solidFill>
              </a:rPr>
              <a:t>مدرس دوره :نکیسا احمدی پور</a:t>
            </a:r>
          </a:p>
          <a:p>
            <a:endParaRPr lang="en-US" dirty="0"/>
          </a:p>
        </p:txBody>
      </p:sp>
      <p:pic>
        <p:nvPicPr>
          <p:cNvPr id="5" name="Picture 4"/>
          <p:cNvPicPr>
            <a:picLocks noChangeAspect="1"/>
          </p:cNvPicPr>
          <p:nvPr/>
        </p:nvPicPr>
        <p:blipFill>
          <a:blip r:embed="rId2"/>
          <a:stretch>
            <a:fillRect/>
          </a:stretch>
        </p:blipFill>
        <p:spPr>
          <a:xfrm>
            <a:off x="5410200" y="266934"/>
            <a:ext cx="1333500" cy="876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20</a:t>
            </a:fld>
            <a:endParaRPr lang="en-US" dirty="0">
              <a:solidFill>
                <a:srgbClr val="000000"/>
              </a:solidFill>
            </a:endParaRPr>
          </a:p>
        </p:txBody>
      </p:sp>
      <p:sp>
        <p:nvSpPr>
          <p:cNvPr id="8" name="Rectangle 7"/>
          <p:cNvSpPr/>
          <p:nvPr/>
        </p:nvSpPr>
        <p:spPr>
          <a:xfrm>
            <a:off x="228600" y="1752600"/>
            <a:ext cx="8305800" cy="492443"/>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خصوصيات خميري اساس و زيراساس</a:t>
            </a:r>
          </a:p>
        </p:txBody>
      </p:sp>
      <p:grpSp>
        <p:nvGrpSpPr>
          <p:cNvPr id="2" name="Group 21"/>
          <p:cNvGrpSpPr/>
          <p:nvPr/>
        </p:nvGrpSpPr>
        <p:grpSpPr>
          <a:xfrm>
            <a:off x="1905000" y="3352800"/>
            <a:ext cx="2971800" cy="400110"/>
            <a:chOff x="381000" y="1352489"/>
            <a:chExt cx="2971800" cy="400110"/>
          </a:xfrm>
        </p:grpSpPr>
        <p:pic>
          <p:nvPicPr>
            <p:cNvPr id="23" name="Picture 1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28800" y="1371601"/>
              <a:ext cx="1524000" cy="342900"/>
            </a:xfrm>
            <a:prstGeom prst="rect">
              <a:avLst/>
            </a:prstGeom>
            <a:noFill/>
          </p:spPr>
        </p:pic>
        <p:sp>
          <p:nvSpPr>
            <p:cNvPr id="24" name="TextBox 23"/>
            <p:cNvSpPr txBox="1"/>
            <p:nvPr/>
          </p:nvSpPr>
          <p:spPr>
            <a:xfrm>
              <a:off x="381000" y="1352489"/>
              <a:ext cx="1371600" cy="400110"/>
            </a:xfrm>
            <a:prstGeom prst="rect">
              <a:avLst/>
            </a:prstGeom>
            <a:noFill/>
          </p:spPr>
          <p:txBody>
            <a:bodyPr wrap="square" rtlCol="0">
              <a:spAutoFit/>
            </a:bodyPr>
            <a:lstStyle/>
            <a:p>
              <a:r>
                <a:rPr lang="fa-IR" sz="2000" b="1" dirty="0">
                  <a:solidFill>
                    <a:srgbClr val="FF0000"/>
                  </a:solidFill>
                  <a:cs typeface="B Nazanin" pitchFamily="2" charset="-78"/>
                </a:rPr>
                <a:t>نشانه خميري</a:t>
              </a:r>
              <a:endParaRPr lang="en-US" sz="2000" b="1" dirty="0">
                <a:solidFill>
                  <a:srgbClr val="FF0000"/>
                </a:solidFill>
                <a:cs typeface="B Nazanin" pitchFamily="2" charset="-78"/>
              </a:endParaRPr>
            </a:p>
          </p:txBody>
        </p:sp>
      </p:grpSp>
      <p:sp>
        <p:nvSpPr>
          <p:cNvPr id="25" name="Rectangle 24"/>
          <p:cNvSpPr/>
          <p:nvPr/>
        </p:nvSpPr>
        <p:spPr>
          <a:xfrm>
            <a:off x="533400" y="2438400"/>
            <a:ext cx="7848600" cy="769441"/>
          </a:xfrm>
          <a:prstGeom prst="rect">
            <a:avLst/>
          </a:prstGeom>
        </p:spPr>
        <p:txBody>
          <a:bodyPr wrap="square">
            <a:spAutoFit/>
          </a:bodyPr>
          <a:lstStyle/>
          <a:p>
            <a:pPr algn="r" rtl="1"/>
            <a:r>
              <a:rPr lang="fa-IR" sz="2400" b="1" dirty="0">
                <a:solidFill>
                  <a:srgbClr val="FF0000"/>
                </a:solidFill>
                <a:latin typeface="AcadEref" pitchFamily="2" charset="0"/>
                <a:cs typeface="B Nazanin" pitchFamily="2" charset="-78"/>
              </a:rPr>
              <a:t>حد خميري </a:t>
            </a:r>
            <a:r>
              <a:rPr lang="en-US" sz="2400" b="1" dirty="0">
                <a:solidFill>
                  <a:srgbClr val="FF0000"/>
                </a:solidFill>
                <a:cs typeface="B Nazanin" pitchFamily="2" charset="-78"/>
              </a:rPr>
              <a:t>(PL)</a:t>
            </a:r>
            <a:r>
              <a:rPr lang="fa-IR" sz="2400" b="1" dirty="0">
                <a:solidFill>
                  <a:srgbClr val="FF0000"/>
                </a:solidFill>
                <a:cs typeface="B Nazanin" pitchFamily="2" charset="-78"/>
              </a:rPr>
              <a:t> </a:t>
            </a:r>
            <a:r>
              <a:rPr lang="fa-IR" sz="2400" b="1" dirty="0">
                <a:solidFill>
                  <a:srgbClr val="FF0000"/>
                </a:solidFill>
                <a:latin typeface="AcadEref" pitchFamily="2" charset="0"/>
                <a:cs typeface="B Nazanin" pitchFamily="2" charset="-78"/>
              </a:rPr>
              <a:t>:</a:t>
            </a:r>
            <a:r>
              <a:rPr lang="en-US" sz="2400" b="1" dirty="0">
                <a:solidFill>
                  <a:srgbClr val="000000"/>
                </a:solidFill>
                <a:latin typeface="AcadEref" pitchFamily="2" charset="0"/>
                <a:cs typeface="B Nazanin" pitchFamily="2" charset="-78"/>
              </a:rPr>
              <a:t> </a:t>
            </a:r>
            <a:r>
              <a:rPr lang="fa-IR" sz="2000" b="1" dirty="0">
                <a:solidFill>
                  <a:srgbClr val="000000"/>
                </a:solidFill>
                <a:latin typeface="AcadEref" pitchFamily="2" charset="0"/>
                <a:cs typeface="B Nazanin" pitchFamily="2" charset="-78"/>
              </a:rPr>
              <a:t>درصد رطوبتي است که فتيله اي به قطر 1/8 اينچ (3 ميليمتر) از همه طرف ترک بخورد و شروع به خرد شدن بکند . </a:t>
            </a:r>
            <a:endParaRPr lang="en-US" sz="2000" b="1" dirty="0">
              <a:solidFill>
                <a:srgbClr val="000000"/>
              </a:solidFill>
              <a:cs typeface="B Nazanin" pitchFamily="2" charset="-78"/>
            </a:endParaRPr>
          </a:p>
        </p:txBody>
      </p:sp>
      <p:graphicFrame>
        <p:nvGraphicFramePr>
          <p:cNvPr id="9" name="Table 8"/>
          <p:cNvGraphicFramePr>
            <a:graphicFrameLocks noGrp="1"/>
          </p:cNvGraphicFramePr>
          <p:nvPr/>
        </p:nvGraphicFramePr>
        <p:xfrm>
          <a:off x="1524000" y="4495800"/>
          <a:ext cx="6096000" cy="11887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pPr algn="ctr" rtl="1"/>
                      <a:r>
                        <a:rPr lang="fa-IR" sz="2000" b="1" dirty="0" smtClean="0">
                          <a:solidFill>
                            <a:srgbClr val="FF0000"/>
                          </a:solidFill>
                          <a:cs typeface="B Nazanin" pitchFamily="2" charset="-78"/>
                        </a:rPr>
                        <a:t>اساس</a:t>
                      </a:r>
                      <a:endParaRPr lang="en-US" sz="2000" b="1" dirty="0">
                        <a:solidFill>
                          <a:srgbClr val="FF0000"/>
                        </a:solidFill>
                        <a:cs typeface="B Nazanin" pitchFamily="2" charset="-78"/>
                      </a:endParaRPr>
                    </a:p>
                  </a:txBody>
                  <a:tcPr/>
                </a:tc>
                <a:tc>
                  <a:txBody>
                    <a:bodyPr/>
                    <a:lstStyle/>
                    <a:p>
                      <a:pPr algn="ctr" rtl="1"/>
                      <a:r>
                        <a:rPr lang="fa-IR" sz="2000" b="1" dirty="0" smtClean="0">
                          <a:solidFill>
                            <a:srgbClr val="FF0000"/>
                          </a:solidFill>
                          <a:cs typeface="B Nazanin" pitchFamily="2" charset="-78"/>
                        </a:rPr>
                        <a:t>زيراساس</a:t>
                      </a:r>
                      <a:endParaRPr lang="en-US" sz="2000" b="1" dirty="0">
                        <a:solidFill>
                          <a:srgbClr val="FF0000"/>
                        </a:solidFill>
                        <a:cs typeface="B Nazanin" pitchFamily="2" charset="-78"/>
                      </a:endParaRPr>
                    </a:p>
                  </a:txBody>
                  <a:tcPr/>
                </a:tc>
                <a:tc>
                  <a:txBody>
                    <a:bodyPr/>
                    <a:lstStyle/>
                    <a:p>
                      <a:pPr algn="ctr" rtl="1"/>
                      <a:r>
                        <a:rPr lang="fa-IR" sz="2000" b="1" dirty="0" smtClean="0">
                          <a:solidFill>
                            <a:srgbClr val="FF0000"/>
                          </a:solidFill>
                          <a:cs typeface="B Nazanin" pitchFamily="2" charset="-78"/>
                        </a:rPr>
                        <a:t>خصوصيات</a:t>
                      </a:r>
                      <a:r>
                        <a:rPr lang="fa-IR" sz="2000" b="1" baseline="0" dirty="0" smtClean="0">
                          <a:solidFill>
                            <a:srgbClr val="FF0000"/>
                          </a:solidFill>
                          <a:cs typeface="B Nazanin" pitchFamily="2" charset="-78"/>
                        </a:rPr>
                        <a:t> خميري</a:t>
                      </a:r>
                      <a:endParaRPr lang="en-US" sz="2000" b="1" dirty="0">
                        <a:solidFill>
                          <a:srgbClr val="FF0000"/>
                        </a:solidFill>
                        <a:cs typeface="B Nazanin" pitchFamily="2" charset="-78"/>
                      </a:endParaRPr>
                    </a:p>
                  </a:txBody>
                  <a:tcPr/>
                </a:tc>
                <a:extLst>
                  <a:ext uri="{0D108BD9-81ED-4DB2-BD59-A6C34878D82A}">
                    <a16:rowId xmlns:a16="http://schemas.microsoft.com/office/drawing/2014/main" xmlns="" val="10000"/>
                  </a:ext>
                </a:extLst>
              </a:tr>
              <a:tr h="370840">
                <a:tc>
                  <a:txBody>
                    <a:bodyPr/>
                    <a:lstStyle/>
                    <a:p>
                      <a:pPr algn="ctr" rtl="1"/>
                      <a:r>
                        <a:rPr lang="fa-IR" sz="2000" b="1" kern="1200" dirty="0" smtClean="0">
                          <a:solidFill>
                            <a:schemeClr val="tx1"/>
                          </a:solidFill>
                          <a:latin typeface="AcadEref" pitchFamily="2" charset="0"/>
                          <a:ea typeface="+mn-ea"/>
                          <a:cs typeface="B Nazanin" pitchFamily="2" charset="-78"/>
                        </a:rPr>
                        <a:t>25</a:t>
                      </a:r>
                      <a:endParaRPr lang="en-US" sz="2000" b="1" kern="1200" dirty="0" smtClean="0">
                        <a:solidFill>
                          <a:schemeClr val="tx1"/>
                        </a:solidFill>
                        <a:latin typeface="AcadEref" pitchFamily="2" charset="0"/>
                        <a:ea typeface="+mn-ea"/>
                        <a:cs typeface="B Nazanin" pitchFamily="2" charset="-78"/>
                      </a:endParaRPr>
                    </a:p>
                  </a:txBody>
                  <a:tcPr/>
                </a:tc>
                <a:tc>
                  <a:txBody>
                    <a:bodyPr/>
                    <a:lstStyle/>
                    <a:p>
                      <a:pPr algn="ctr" rtl="1"/>
                      <a:r>
                        <a:rPr lang="fa-IR" sz="2000" b="1" kern="1200" dirty="0" smtClean="0">
                          <a:solidFill>
                            <a:schemeClr val="tx1"/>
                          </a:solidFill>
                          <a:latin typeface="AcadEref" pitchFamily="2" charset="0"/>
                          <a:ea typeface="+mn-ea"/>
                          <a:cs typeface="B Nazanin" pitchFamily="2" charset="-78"/>
                        </a:rPr>
                        <a:t>25</a:t>
                      </a:r>
                      <a:endParaRPr lang="en-US" sz="2000" b="1" kern="1200" dirty="0" smtClean="0">
                        <a:solidFill>
                          <a:schemeClr val="tx1"/>
                        </a:solidFill>
                        <a:latin typeface="AcadEref" pitchFamily="2" charset="0"/>
                        <a:ea typeface="+mn-ea"/>
                        <a:cs typeface="B Nazanin" pitchFamily="2" charset="-78"/>
                      </a:endParaRPr>
                    </a:p>
                  </a:txBody>
                  <a:tcPr/>
                </a:tc>
                <a:tc>
                  <a:txBody>
                    <a:bodyPr/>
                    <a:lstStyle/>
                    <a:p>
                      <a:pPr algn="r" rtl="1"/>
                      <a:r>
                        <a:rPr lang="fa-IR" sz="2000" b="1" dirty="0" smtClean="0">
                          <a:solidFill>
                            <a:schemeClr val="tx1"/>
                          </a:solidFill>
                          <a:latin typeface="AcadEref" pitchFamily="2" charset="0"/>
                          <a:cs typeface="B Nazanin" pitchFamily="2" charset="-78"/>
                        </a:rPr>
                        <a:t>حد رواني </a:t>
                      </a:r>
                      <a:endParaRPr lang="en-US" sz="2000" b="1" dirty="0">
                        <a:solidFill>
                          <a:schemeClr val="tx1"/>
                        </a:solidFill>
                        <a:cs typeface="B Nazanin" pitchFamily="2" charset="-78"/>
                      </a:endParaRPr>
                    </a:p>
                  </a:txBody>
                  <a:tcPr/>
                </a:tc>
                <a:extLst>
                  <a:ext uri="{0D108BD9-81ED-4DB2-BD59-A6C34878D82A}">
                    <a16:rowId xmlns:a16="http://schemas.microsoft.com/office/drawing/2014/main" xmlns="" val="10001"/>
                  </a:ext>
                </a:extLst>
              </a:tr>
              <a:tr h="370840">
                <a:tc>
                  <a:txBody>
                    <a:bodyPr/>
                    <a:lstStyle/>
                    <a:p>
                      <a:pPr algn="ctr" rtl="1"/>
                      <a:r>
                        <a:rPr lang="fa-IR" sz="2000" b="1" kern="1200" dirty="0" smtClean="0">
                          <a:solidFill>
                            <a:schemeClr val="tx1"/>
                          </a:solidFill>
                          <a:latin typeface="AcadEref" pitchFamily="2" charset="0"/>
                          <a:ea typeface="+mn-ea"/>
                          <a:cs typeface="B Nazanin" pitchFamily="2" charset="-78"/>
                        </a:rPr>
                        <a:t>4</a:t>
                      </a:r>
                      <a:endParaRPr lang="en-US" sz="2000" b="1" kern="1200" dirty="0" smtClean="0">
                        <a:solidFill>
                          <a:schemeClr val="tx1"/>
                        </a:solidFill>
                        <a:latin typeface="AcadEref" pitchFamily="2" charset="0"/>
                        <a:ea typeface="+mn-ea"/>
                        <a:cs typeface="B Nazanin" pitchFamily="2" charset="-78"/>
                      </a:endParaRPr>
                    </a:p>
                  </a:txBody>
                  <a:tcPr/>
                </a:tc>
                <a:tc>
                  <a:txBody>
                    <a:bodyPr/>
                    <a:lstStyle/>
                    <a:p>
                      <a:pPr algn="ctr" rtl="1"/>
                      <a:r>
                        <a:rPr lang="fa-IR" sz="2000" b="1" kern="1200" dirty="0" smtClean="0">
                          <a:solidFill>
                            <a:schemeClr val="tx1"/>
                          </a:solidFill>
                          <a:latin typeface="AcadEref" pitchFamily="2" charset="0"/>
                          <a:ea typeface="+mn-ea"/>
                          <a:cs typeface="B Nazanin" pitchFamily="2" charset="-78"/>
                        </a:rPr>
                        <a:t>6</a:t>
                      </a:r>
                      <a:endParaRPr lang="en-US" sz="2000" b="1" kern="1200" dirty="0" smtClean="0">
                        <a:solidFill>
                          <a:schemeClr val="tx1"/>
                        </a:solidFill>
                        <a:latin typeface="AcadEref" pitchFamily="2" charset="0"/>
                        <a:ea typeface="+mn-ea"/>
                        <a:cs typeface="B Nazanin" pitchFamily="2" charset="-78"/>
                      </a:endParaRPr>
                    </a:p>
                  </a:txBody>
                  <a:tcPr/>
                </a:tc>
                <a:tc>
                  <a:txBody>
                    <a:bodyPr/>
                    <a:lstStyle/>
                    <a:p>
                      <a:pPr algn="r" rtl="1"/>
                      <a:r>
                        <a:rPr lang="fa-IR" sz="2000" b="1" dirty="0" smtClean="0">
                          <a:solidFill>
                            <a:schemeClr val="tx1"/>
                          </a:solidFill>
                          <a:latin typeface="AcadEref" pitchFamily="2" charset="0"/>
                          <a:cs typeface="B Nazanin" pitchFamily="2" charset="-78"/>
                        </a:rPr>
                        <a:t>دامنه خميري </a:t>
                      </a:r>
                      <a:endParaRPr lang="en-US" sz="2000" b="1" dirty="0">
                        <a:solidFill>
                          <a:schemeClr val="tx1"/>
                        </a:solidFill>
                        <a:cs typeface="B Nazanin" pitchFamily="2" charset="-78"/>
                      </a:endParaRPr>
                    </a:p>
                  </a:txBody>
                  <a:tcPr/>
                </a:tc>
                <a:extLst>
                  <a:ext uri="{0D108BD9-81ED-4DB2-BD59-A6C34878D82A}">
                    <a16:rowId xmlns:a16="http://schemas.microsoft.com/office/drawing/2014/main" xmlns="" val="10002"/>
                  </a:ext>
                </a:extLst>
              </a:tr>
            </a:tbl>
          </a:graphicData>
        </a:graphic>
      </p:graphicFrame>
      <p:sp>
        <p:nvSpPr>
          <p:cNvPr id="10" name="Rectangle 9"/>
          <p:cNvSpPr/>
          <p:nvPr/>
        </p:nvSpPr>
        <p:spPr>
          <a:xfrm>
            <a:off x="457200" y="4038600"/>
            <a:ext cx="7848600" cy="461665"/>
          </a:xfrm>
          <a:prstGeom prst="rect">
            <a:avLst/>
          </a:prstGeom>
        </p:spPr>
        <p:txBody>
          <a:bodyPr wrap="square">
            <a:spAutoFit/>
          </a:bodyPr>
          <a:lstStyle/>
          <a:p>
            <a:pPr algn="ctr" rtl="1"/>
            <a:r>
              <a:rPr lang="fa-IR" sz="2400" b="1" i="1" dirty="0">
                <a:solidFill>
                  <a:srgbClr val="000000"/>
                </a:solidFill>
                <a:latin typeface="AcadEref" pitchFamily="2" charset="0"/>
                <a:cs typeface="B Nazanin" pitchFamily="2" charset="-78"/>
              </a:rPr>
              <a:t>مقادير مجاز دامنه خميري و حد رواني مصالح روسازي آيين‌نامه </a:t>
            </a:r>
            <a:endParaRPr lang="en-US" sz="2000" b="1" i="1" dirty="0">
              <a:solidFill>
                <a:srgbClr val="000000"/>
              </a:solidFill>
              <a:cs typeface="B Nazanin"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21</a:t>
            </a:fld>
            <a:endParaRPr lang="en-US" dirty="0">
              <a:solidFill>
                <a:srgbClr val="000000"/>
              </a:solidFill>
            </a:endParaRPr>
          </a:p>
        </p:txBody>
      </p:sp>
      <p:sp>
        <p:nvSpPr>
          <p:cNvPr id="8" name="Rectangle 7"/>
          <p:cNvSpPr/>
          <p:nvPr/>
        </p:nvSpPr>
        <p:spPr>
          <a:xfrm>
            <a:off x="228600" y="1752600"/>
            <a:ext cx="8305800" cy="4093428"/>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سختي اساس و زيراساس</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مصالح شني لايه‌هاي زيراساس، اساس و رويه بايد در برابر وزن وسايل نقليه سنگين و وزن غلتكها مقاومت كافي داشته و در اثر وزن آنها نبايد خرد شوند.</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سختي مصالح با آزمايش سايش لوس آنجلس تعيين مي‌شود.</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 مقدار معيني از مصالح درشت دانه به همراه تعداد معيني گوي فلزي به قطر و وزن مشخص در داخل استوانه ريخته مي‌شود</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با سرعت 30 دور در دقيقه و به تعداد 500 دور مي‌چرخد.</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در حين چرخش، برخورد با گوي سبب خردشدن و ساييدگي مصالح مي‌شود</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22</a:t>
            </a:fld>
            <a:endParaRPr lang="en-US" dirty="0">
              <a:solidFill>
                <a:srgbClr val="000000"/>
              </a:solidFill>
            </a:endParaRPr>
          </a:p>
        </p:txBody>
      </p:sp>
      <p:pic>
        <p:nvPicPr>
          <p:cNvPr id="101378" name="Picture 2" descr="C:\Documents and Settings\k\Desktop\pavement\H-3860.jpg"/>
          <p:cNvPicPr>
            <a:picLocks noChangeAspect="1" noChangeArrowheads="1"/>
          </p:cNvPicPr>
          <p:nvPr/>
        </p:nvPicPr>
        <p:blipFill>
          <a:blip r:embed="rId2" cstate="print"/>
          <a:srcRect/>
          <a:stretch>
            <a:fillRect/>
          </a:stretch>
        </p:blipFill>
        <p:spPr bwMode="auto">
          <a:xfrm>
            <a:off x="76200" y="1752600"/>
            <a:ext cx="3429000" cy="3719089"/>
          </a:xfrm>
          <a:prstGeom prst="rect">
            <a:avLst/>
          </a:prstGeom>
          <a:noFill/>
        </p:spPr>
      </p:pic>
      <p:sp>
        <p:nvSpPr>
          <p:cNvPr id="7" name="Rectangle 6"/>
          <p:cNvSpPr/>
          <p:nvPr/>
        </p:nvSpPr>
        <p:spPr>
          <a:xfrm>
            <a:off x="3429000" y="1752600"/>
            <a:ext cx="5105400" cy="3533275"/>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سختي اساس و زيراساس</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هرچه سختي مصالح بيشتر باشد،‌ كمتر ساييده مي‌شوند.</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مصالح خرد و ساييده شده با الك شماره 12 (1.7 ميليمتر) از بقيه جدا مي‌شوند.</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درصد ساييدگي از تقسيم وزن مصالح عبوري از الك 12 به كل وزن نمونه به دست مي‌آيد.</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23</a:t>
            </a:fld>
            <a:endParaRPr lang="en-US" dirty="0">
              <a:solidFill>
                <a:srgbClr val="000000"/>
              </a:solidFill>
            </a:endParaRPr>
          </a:p>
        </p:txBody>
      </p:sp>
      <p:sp>
        <p:nvSpPr>
          <p:cNvPr id="8" name="Rectangle 7"/>
          <p:cNvSpPr/>
          <p:nvPr/>
        </p:nvSpPr>
        <p:spPr>
          <a:xfrm>
            <a:off x="228600" y="1752600"/>
            <a:ext cx="8458200" cy="4413516"/>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دوام اساس و زيراساس</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این آزمایش با هدف سلامت سنگدانه ها در مقابل سولفاته و شرایط جوی برای استفاده در بتن و آسفالت و رویه‌های آسفالتی بکار برده می شود.</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در این آزمایش سنگدانه ها را در سیکلهای تکراری (معمولاً 5 سيكل) در محلول سولفات سدیم یا سولفات منیزیم اشباع و </a:t>
            </a:r>
            <a:r>
              <a:rPr lang="fa-IR" sz="2600" kern="0" dirty="0" smtClean="0">
                <a:solidFill>
                  <a:srgbClr val="000000"/>
                </a:solidFill>
                <a:cs typeface="B Nazanin" pitchFamily="2" charset="-78"/>
              </a:rPr>
              <a:t>منجمد كرده و سپس </a:t>
            </a:r>
            <a:r>
              <a:rPr lang="fa-IR" sz="2600" kern="0" dirty="0">
                <a:solidFill>
                  <a:srgbClr val="000000"/>
                </a:solidFill>
                <a:cs typeface="B Nazanin" pitchFamily="2" charset="-78"/>
              </a:rPr>
              <a:t>خشک و توزین </a:t>
            </a:r>
            <a:r>
              <a:rPr lang="fa-IR" sz="2600" kern="0" dirty="0" smtClean="0">
                <a:solidFill>
                  <a:srgbClr val="000000"/>
                </a:solidFill>
                <a:cs typeface="B Nazanin" pitchFamily="2" charset="-78"/>
              </a:rPr>
              <a:t>کرده، افت </a:t>
            </a:r>
            <a:r>
              <a:rPr lang="fa-IR" sz="2600" kern="0" dirty="0">
                <a:solidFill>
                  <a:srgbClr val="000000"/>
                </a:solidFill>
                <a:cs typeface="B Nazanin" pitchFamily="2" charset="-78"/>
              </a:rPr>
              <a:t>وزنی ناشی از تماس سنگدانه‌ها اندازه‌گیری می‌شود.</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اين آزمایش در شناسایی سنگدانه‌هایی که خلل و فرج زیادی داشته و بسیار تحت تاثیر هوازدگی می باشند مناسب است.</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مصالح سنگي در برابر سولفات منيزيم مقاومت كمتري در مقايسه با سولفات سديم از خود نشان مي دهد و لذا ميزان افت آنها بيشتر است.</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24</a:t>
            </a:fld>
            <a:endParaRPr lang="en-US" dirty="0">
              <a:solidFill>
                <a:srgbClr val="000000"/>
              </a:solidFill>
            </a:endParaRPr>
          </a:p>
        </p:txBody>
      </p:sp>
      <p:sp>
        <p:nvSpPr>
          <p:cNvPr id="8" name="Rectangle 7"/>
          <p:cNvSpPr/>
          <p:nvPr/>
        </p:nvSpPr>
        <p:spPr>
          <a:xfrm>
            <a:off x="228600" y="1752600"/>
            <a:ext cx="8305800" cy="3933384"/>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تميزي اساس و زيراساس</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مصالح سنگي آسفالت بايد تميز باشد و از هر گونه مواد خارجي و مضر از قبيل مواد آلي سنگهاي نرم و كم دوام و خاك رس عاري باشد. </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براي تعيين مقدار نسبي خاك رس و مواد ريز دانه در مصالح سنگي از آزمايش هم ارز ماسه استفاده مي شود </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در حين آزمايش مقدار معيني از مصالح سنگي رد شده از الك شماره 4 در آبي كه حاوي مقدار معيني از كلرور كلسيم، گليسيرين و فورمالده‌ايد است قرار داده شده و با تكان دادن شديد استوانه مدرج حاوي نمونه و آب مواد رسي و ريز دانه چسبيده به دانه هاي ماسه از آن جدا مي شود.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25</a:t>
            </a:fld>
            <a:endParaRPr lang="en-US" dirty="0">
              <a:solidFill>
                <a:srgbClr val="000000"/>
              </a:solidFill>
            </a:endParaRPr>
          </a:p>
        </p:txBody>
      </p:sp>
      <p:sp>
        <p:nvSpPr>
          <p:cNvPr id="8" name="Rectangle 7"/>
          <p:cNvSpPr/>
          <p:nvPr/>
        </p:nvSpPr>
        <p:spPr>
          <a:xfrm>
            <a:off x="228600" y="1752600"/>
            <a:ext cx="8305800" cy="4413516"/>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تميزي اساس و زيراساس</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سپس با استفاده از جريان آب تحت فشاري كه حاوي مواد تسريع كننده فوق الذكر است و توسط لوله مخصوصي از ته نمونه جريان مي يابد مواد رسي و ريزدانه نمونه از ماسه جدا شده و به صورت معلق در بالاي لايه ماسه قرار مي گيرد.</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مصالح سنگي كه در روسازي به كار مي رود نبايد بيش از حد مجاز مواد رسي و ريزدانه داشته باشد به عبارت ديگر ضريب هم ارز ماسه در اين مصالح نبايد از حدي كمترباشد.</a:t>
            </a:r>
          </a:p>
          <a:p>
            <a:pPr marL="571500" indent="-342900" algn="just" fontAlgn="base">
              <a:spcBef>
                <a:spcPct val="20000"/>
              </a:spcBef>
              <a:spcAft>
                <a:spcPct val="0"/>
              </a:spcAft>
              <a:buClr>
                <a:srgbClr val="CC0000"/>
              </a:buClr>
            </a:pPr>
            <a:r>
              <a:rPr lang="en-US" sz="2600" kern="0" dirty="0">
                <a:solidFill>
                  <a:srgbClr val="000000"/>
                </a:solidFill>
                <a:cs typeface="B Nazanin" pitchFamily="2" charset="-78"/>
              </a:rPr>
              <a:t>SE= Hs / </a:t>
            </a:r>
            <a:r>
              <a:rPr lang="en-US" sz="2600" kern="0" dirty="0" err="1">
                <a:solidFill>
                  <a:srgbClr val="000000"/>
                </a:solidFill>
                <a:cs typeface="B Nazanin" pitchFamily="2" charset="-78"/>
              </a:rPr>
              <a:t>Hc</a:t>
            </a:r>
            <a:r>
              <a:rPr lang="en-US" sz="2600" kern="0" dirty="0">
                <a:solidFill>
                  <a:srgbClr val="000000"/>
                </a:solidFill>
                <a:cs typeface="B Nazanin" pitchFamily="2" charset="-78"/>
              </a:rPr>
              <a:t> *100</a:t>
            </a:r>
          </a:p>
          <a:p>
            <a:pPr marL="571500" indent="-342900" algn="just" rtl="1" fontAlgn="base">
              <a:spcBef>
                <a:spcPct val="20000"/>
              </a:spcBef>
              <a:spcAft>
                <a:spcPct val="0"/>
              </a:spcAft>
              <a:buClr>
                <a:srgbClr val="CC0000"/>
              </a:buClr>
            </a:pPr>
            <a:r>
              <a:rPr lang="en-US" sz="2600" kern="0" dirty="0">
                <a:solidFill>
                  <a:srgbClr val="000000"/>
                </a:solidFill>
                <a:cs typeface="B Nazanin" pitchFamily="2" charset="-78"/>
              </a:rPr>
              <a:t>Hs </a:t>
            </a:r>
            <a:r>
              <a:rPr lang="fa-IR" sz="2600" kern="0" dirty="0">
                <a:solidFill>
                  <a:srgbClr val="000000"/>
                </a:solidFill>
                <a:cs typeface="B Nazanin" pitchFamily="2" charset="-78"/>
              </a:rPr>
              <a:t> ارتفاع ستون ماسه ته‌نشين شده و</a:t>
            </a:r>
            <a:r>
              <a:rPr lang="en-US" sz="2600" kern="0" dirty="0" err="1">
                <a:solidFill>
                  <a:srgbClr val="000000"/>
                </a:solidFill>
                <a:cs typeface="B Nazanin" pitchFamily="2" charset="-78"/>
              </a:rPr>
              <a:t>Hc</a:t>
            </a:r>
            <a:r>
              <a:rPr lang="en-US" sz="2600" kern="0" dirty="0">
                <a:solidFill>
                  <a:srgbClr val="000000"/>
                </a:solidFill>
                <a:cs typeface="B Nazanin" pitchFamily="2" charset="-78"/>
              </a:rPr>
              <a:t> </a:t>
            </a:r>
            <a:r>
              <a:rPr lang="fa-IR" sz="2600" kern="0" dirty="0">
                <a:solidFill>
                  <a:srgbClr val="000000"/>
                </a:solidFill>
                <a:cs typeface="B Nazanin" pitchFamily="2" charset="-78"/>
              </a:rPr>
              <a:t> ارتفاع ستون مواد رسي و ريزدانه</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26</a:t>
            </a:fld>
            <a:endParaRPr lang="en-US" dirty="0">
              <a:solidFill>
                <a:srgbClr val="000000"/>
              </a:solidFill>
            </a:endParaRPr>
          </a:p>
        </p:txBody>
      </p:sp>
      <p:sp>
        <p:nvSpPr>
          <p:cNvPr id="8" name="Rectangle 7"/>
          <p:cNvSpPr/>
          <p:nvPr/>
        </p:nvSpPr>
        <p:spPr>
          <a:xfrm>
            <a:off x="228600" y="1752600"/>
            <a:ext cx="8305800" cy="492443"/>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مشخصات فني زيراساس</a:t>
            </a:r>
          </a:p>
        </p:txBody>
      </p:sp>
      <p:pic>
        <p:nvPicPr>
          <p:cNvPr id="103426" name="Picture 2"/>
          <p:cNvPicPr>
            <a:picLocks noChangeAspect="1" noChangeArrowheads="1"/>
          </p:cNvPicPr>
          <p:nvPr/>
        </p:nvPicPr>
        <p:blipFill>
          <a:blip r:embed="rId2" cstate="print"/>
          <a:srcRect/>
          <a:stretch>
            <a:fillRect/>
          </a:stretch>
        </p:blipFill>
        <p:spPr bwMode="auto">
          <a:xfrm>
            <a:off x="228600" y="2362200"/>
            <a:ext cx="8693727" cy="3429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27</a:t>
            </a:fld>
            <a:endParaRPr lang="en-US" dirty="0">
              <a:solidFill>
                <a:srgbClr val="000000"/>
              </a:solidFill>
            </a:endParaRPr>
          </a:p>
        </p:txBody>
      </p:sp>
      <p:sp>
        <p:nvSpPr>
          <p:cNvPr id="8" name="Rectangle 7"/>
          <p:cNvSpPr/>
          <p:nvPr/>
        </p:nvSpPr>
        <p:spPr>
          <a:xfrm>
            <a:off x="228600" y="1752600"/>
            <a:ext cx="8305800" cy="492443"/>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مشخصات فني  اساس</a:t>
            </a:r>
          </a:p>
        </p:txBody>
      </p:sp>
      <p:pic>
        <p:nvPicPr>
          <p:cNvPr id="102402" name="Picture 2"/>
          <p:cNvPicPr>
            <a:picLocks noChangeAspect="1" noChangeArrowheads="1"/>
          </p:cNvPicPr>
          <p:nvPr/>
        </p:nvPicPr>
        <p:blipFill>
          <a:blip r:embed="rId2" cstate="print"/>
          <a:srcRect/>
          <a:stretch>
            <a:fillRect/>
          </a:stretch>
        </p:blipFill>
        <p:spPr bwMode="auto">
          <a:xfrm>
            <a:off x="762000" y="2209800"/>
            <a:ext cx="7706916" cy="444362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قيرها</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28</a:t>
            </a:fld>
            <a:endParaRPr lang="en-US" dirty="0">
              <a:solidFill>
                <a:srgbClr val="000000"/>
              </a:solidFill>
            </a:endParaRPr>
          </a:p>
        </p:txBody>
      </p:sp>
      <p:sp>
        <p:nvSpPr>
          <p:cNvPr id="8" name="Rectangle 7"/>
          <p:cNvSpPr/>
          <p:nvPr/>
        </p:nvSpPr>
        <p:spPr>
          <a:xfrm>
            <a:off x="228600" y="1752600"/>
            <a:ext cx="8305800" cy="4296561"/>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مشخصات قير</a:t>
            </a:r>
          </a:p>
          <a:p>
            <a:pPr marL="341313" indent="1588" algn="just" rtl="1" fontAlgn="base">
              <a:spcBef>
                <a:spcPct val="20000"/>
              </a:spcBef>
              <a:spcAft>
                <a:spcPct val="0"/>
              </a:spcAft>
              <a:buClr>
                <a:srgbClr val="CC0000"/>
              </a:buClr>
            </a:pPr>
            <a:r>
              <a:rPr lang="fa-IR" sz="2600" kern="0" dirty="0">
                <a:solidFill>
                  <a:srgbClr val="FF0000"/>
                </a:solidFill>
                <a:cs typeface="B Nazanin" pitchFamily="2" charset="-78"/>
              </a:rPr>
              <a:t>۱-درجه نفوذ: </a:t>
            </a:r>
            <a:r>
              <a:rPr lang="fa-IR" sz="2600" kern="0" dirty="0">
                <a:solidFill>
                  <a:srgbClr val="000000"/>
                </a:solidFill>
                <a:cs typeface="B Nazanin" pitchFamily="2" charset="-78"/>
              </a:rPr>
              <a:t>آزمایش درجه نفوذ برای تعیین سختی قیر مورد استفاده قرار می‌گیرد. در این آزمایش از یک سوزن استاندارد تحت اثر بار ۱۰۰ گرمی در مدت ۵ ثانیه به داخل قیر در دمای ۲۵ درجه نفوذ می‌کند. مقدار نفوذ برحسب دهم میلی متر درجه نفوذ نامیده می‌شود. هر چه درجه نفوذ کم تر باشد قیر سخت تر است.</a:t>
            </a:r>
          </a:p>
          <a:p>
            <a:pPr marL="341313" indent="1588" algn="just" rtl="1" fontAlgn="base">
              <a:spcBef>
                <a:spcPct val="20000"/>
              </a:spcBef>
              <a:spcAft>
                <a:spcPct val="0"/>
              </a:spcAft>
              <a:buClr>
                <a:srgbClr val="CC0000"/>
              </a:buClr>
            </a:pPr>
            <a:r>
              <a:rPr lang="fa-IR" sz="2400" b="1" i="1" kern="0" dirty="0">
                <a:solidFill>
                  <a:srgbClr val="000000"/>
                </a:solidFill>
                <a:cs typeface="B Nazanin" pitchFamily="2" charset="-78"/>
              </a:rPr>
              <a:t>در ايران فقط دو نوع قير خالص با درجه نفوذ 60-70 و 85-100 توليد مي‌شود</a:t>
            </a:r>
          </a:p>
          <a:p>
            <a:pPr marL="341313" indent="1588" algn="just" rtl="1" fontAlgn="base">
              <a:spcBef>
                <a:spcPct val="20000"/>
              </a:spcBef>
              <a:spcAft>
                <a:spcPct val="0"/>
              </a:spcAft>
              <a:buClr>
                <a:srgbClr val="CC0000"/>
              </a:buClr>
            </a:pPr>
            <a:r>
              <a:rPr lang="fa-IR" sz="2600" kern="0" dirty="0">
                <a:solidFill>
                  <a:srgbClr val="FF0000"/>
                </a:solidFill>
                <a:cs typeface="B Nazanin" pitchFamily="2" charset="-78"/>
              </a:rPr>
              <a:t>۲-گرانروی : </a:t>
            </a:r>
            <a:r>
              <a:rPr lang="fa-IR" sz="2600" kern="0" dirty="0">
                <a:solidFill>
                  <a:srgbClr val="000000"/>
                </a:solidFill>
                <a:cs typeface="B Nazanin" pitchFamily="2" charset="-78"/>
              </a:rPr>
              <a:t>هر چه کندروانی قیر بیشتر باشد خواص جامد بیشتری از خود نشان می‌دهد. واضح است در دماهای بالاتر کندروانی کم تر است. این مشخصه قیر با دستگاه سی بولت فیورل و </a:t>
            </a:r>
            <a:r>
              <a:rPr lang="fa-IR" sz="2600" kern="0" dirty="0" smtClean="0">
                <a:solidFill>
                  <a:srgbClr val="000000"/>
                </a:solidFill>
                <a:cs typeface="B Nazanin" pitchFamily="2" charset="-78"/>
              </a:rPr>
              <a:t>به </a:t>
            </a:r>
            <a:r>
              <a:rPr lang="fa-IR" sz="2600" kern="0" dirty="0">
                <a:solidFill>
                  <a:srgbClr val="000000"/>
                </a:solidFill>
                <a:cs typeface="B Nazanin" pitchFamily="2" charset="-78"/>
              </a:rPr>
              <a:t>روش کینماتیکی اندازه گیری می‌شود.</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قيرها</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29</a:t>
            </a:fld>
            <a:endParaRPr lang="en-US" dirty="0">
              <a:solidFill>
                <a:srgbClr val="000000"/>
              </a:solidFill>
            </a:endParaRPr>
          </a:p>
        </p:txBody>
      </p:sp>
      <p:pic>
        <p:nvPicPr>
          <p:cNvPr id="1026" name="Picture 2" descr="http://www.iust.ac.ir/files/Abrc/13.jpg"/>
          <p:cNvPicPr>
            <a:picLocks noChangeAspect="1" noChangeArrowheads="1"/>
          </p:cNvPicPr>
          <p:nvPr/>
        </p:nvPicPr>
        <p:blipFill>
          <a:blip r:embed="rId2" cstate="print"/>
          <a:srcRect/>
          <a:stretch>
            <a:fillRect/>
          </a:stretch>
        </p:blipFill>
        <p:spPr bwMode="auto">
          <a:xfrm>
            <a:off x="1828800" y="381000"/>
            <a:ext cx="4724400" cy="6144534"/>
          </a:xfrm>
          <a:prstGeom prst="rect">
            <a:avLst/>
          </a:prstGeom>
          <a:noFill/>
        </p:spPr>
      </p:pic>
      <p:sp>
        <p:nvSpPr>
          <p:cNvPr id="7" name="Rectangle 6"/>
          <p:cNvSpPr/>
          <p:nvPr/>
        </p:nvSpPr>
        <p:spPr>
          <a:xfrm>
            <a:off x="6629400" y="5257800"/>
            <a:ext cx="2286000" cy="646331"/>
          </a:xfrm>
          <a:prstGeom prst="rect">
            <a:avLst/>
          </a:prstGeom>
        </p:spPr>
        <p:txBody>
          <a:bodyPr wrap="square">
            <a:spAutoFit/>
          </a:bodyPr>
          <a:lstStyle/>
          <a:p>
            <a:pPr algn="ctr"/>
            <a:r>
              <a:rPr lang="fa-IR" b="1" kern="0" dirty="0">
                <a:solidFill>
                  <a:srgbClr val="000000"/>
                </a:solidFill>
                <a:cs typeface="B Nazanin" pitchFamily="2" charset="-78"/>
              </a:rPr>
              <a:t>آزمایش درجه نفوذ برای تعیین سختی قیر </a:t>
            </a:r>
            <a:endParaRPr lang="en-US"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610658" y="195263"/>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cs typeface="B Nazanin" pitchFamily="2" charset="-78"/>
              </a:rPr>
              <a:pPr algn="ctr"/>
              <a:t>3</a:t>
            </a:fld>
            <a:endParaRPr lang="en-US" dirty="0">
              <a:solidFill>
                <a:srgbClr val="000000"/>
              </a:solidFill>
              <a:cs typeface="B Nazanin" pitchFamily="2" charset="-78"/>
            </a:endParaRPr>
          </a:p>
        </p:txBody>
      </p:sp>
      <p:sp>
        <p:nvSpPr>
          <p:cNvPr id="7" name="Rectangle 6"/>
          <p:cNvSpPr/>
          <p:nvPr/>
        </p:nvSpPr>
        <p:spPr>
          <a:xfrm>
            <a:off x="457200" y="1752600"/>
            <a:ext cx="8305800" cy="492443"/>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دانه‌بندي خاك</a:t>
            </a:r>
          </a:p>
        </p:txBody>
      </p:sp>
      <p:sp>
        <p:nvSpPr>
          <p:cNvPr id="5" name="Rounded Rectangle 4"/>
          <p:cNvSpPr/>
          <p:nvPr/>
        </p:nvSpPr>
        <p:spPr>
          <a:xfrm>
            <a:off x="6553200" y="4876800"/>
            <a:ext cx="1676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b="1" dirty="0">
                <a:solidFill>
                  <a:srgbClr val="FFFFFF"/>
                </a:solidFill>
                <a:cs typeface="B Nazanin" pitchFamily="2" charset="-78"/>
              </a:rPr>
              <a:t>دانه بندي خاک   </a:t>
            </a:r>
          </a:p>
        </p:txBody>
      </p:sp>
      <p:sp>
        <p:nvSpPr>
          <p:cNvPr id="8" name="Rounded Rectangle 7"/>
          <p:cNvSpPr/>
          <p:nvPr/>
        </p:nvSpPr>
        <p:spPr>
          <a:xfrm>
            <a:off x="4191000" y="4343400"/>
            <a:ext cx="1752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000" dirty="0">
                <a:solidFill>
                  <a:srgbClr val="FFFFFF"/>
                </a:solidFill>
                <a:cs typeface="B Nazanin" pitchFamily="2" charset="-78"/>
              </a:rPr>
              <a:t>مکانيکي (الک) </a:t>
            </a:r>
          </a:p>
        </p:txBody>
      </p:sp>
      <p:sp>
        <p:nvSpPr>
          <p:cNvPr id="9" name="Rounded Rectangle 8"/>
          <p:cNvSpPr/>
          <p:nvPr/>
        </p:nvSpPr>
        <p:spPr>
          <a:xfrm>
            <a:off x="685800" y="5334000"/>
            <a:ext cx="5257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000" dirty="0">
                <a:solidFill>
                  <a:srgbClr val="FFFFFF"/>
                </a:solidFill>
                <a:cs typeface="B Nazanin" pitchFamily="2" charset="-78"/>
              </a:rPr>
              <a:t>هيدروليکي (هيدرومتري) ذرات کوچکتر از </a:t>
            </a:r>
            <a:r>
              <a:rPr lang="en-US" sz="2000" dirty="0">
                <a:solidFill>
                  <a:srgbClr val="FFFFFF"/>
                </a:solidFill>
                <a:cs typeface="B Nazanin" pitchFamily="2" charset="-78"/>
              </a:rPr>
              <a:t>0.075mm</a:t>
            </a:r>
            <a:r>
              <a:rPr lang="fa-IR" sz="2000" dirty="0">
                <a:solidFill>
                  <a:srgbClr val="FFFFFF"/>
                </a:solidFill>
                <a:cs typeface="B Nazanin" pitchFamily="2" charset="-78"/>
              </a:rPr>
              <a:t> </a:t>
            </a:r>
          </a:p>
        </p:txBody>
      </p:sp>
      <p:cxnSp>
        <p:nvCxnSpPr>
          <p:cNvPr id="10" name="Straight Arrow Connector 9"/>
          <p:cNvCxnSpPr/>
          <p:nvPr/>
        </p:nvCxnSpPr>
        <p:spPr>
          <a:xfrm rot="10800000">
            <a:off x="5943600" y="4724400"/>
            <a:ext cx="60960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rot="10800000" flipV="1">
            <a:off x="5943600" y="5181600"/>
            <a:ext cx="60960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Rounded Rectangle 12"/>
          <p:cNvSpPr/>
          <p:nvPr/>
        </p:nvSpPr>
        <p:spPr>
          <a:xfrm>
            <a:off x="6934200" y="3352800"/>
            <a:ext cx="14478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fa-IR" sz="2400" dirty="0">
                <a:solidFill>
                  <a:srgbClr val="FFFFFF"/>
                </a:solidFill>
                <a:cs typeface="B Nazanin" pitchFamily="2" charset="-78"/>
              </a:rPr>
              <a:t>ماسه و شن</a:t>
            </a:r>
          </a:p>
        </p:txBody>
      </p:sp>
      <p:sp>
        <p:nvSpPr>
          <p:cNvPr id="14" name="Rounded Rectangle 13"/>
          <p:cNvSpPr/>
          <p:nvPr/>
        </p:nvSpPr>
        <p:spPr>
          <a:xfrm>
            <a:off x="6934200" y="2438400"/>
            <a:ext cx="14478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fa-IR" sz="2400" dirty="0">
                <a:solidFill>
                  <a:srgbClr val="FFFFFF"/>
                </a:solidFill>
                <a:cs typeface="B Nazanin" pitchFamily="2" charset="-78"/>
              </a:rPr>
              <a:t>لاي و رس</a:t>
            </a:r>
          </a:p>
        </p:txBody>
      </p:sp>
      <p:sp>
        <p:nvSpPr>
          <p:cNvPr id="15" name="Rounded Rectangle 14"/>
          <p:cNvSpPr/>
          <p:nvPr/>
        </p:nvSpPr>
        <p:spPr>
          <a:xfrm>
            <a:off x="3429000" y="3352800"/>
            <a:ext cx="27432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2400" b="1" dirty="0">
                <a:solidFill>
                  <a:srgbClr val="FFFFFF"/>
                </a:solidFill>
                <a:cs typeface="B Nazanin" pitchFamily="2" charset="-78"/>
              </a:rPr>
              <a:t>درشت‌دانه</a:t>
            </a:r>
            <a:endParaRPr lang="en-US" sz="2400" b="1" dirty="0">
              <a:solidFill>
                <a:srgbClr val="FFFFFF"/>
              </a:solidFill>
              <a:cs typeface="B Nazanin" pitchFamily="2" charset="-78"/>
            </a:endParaRPr>
          </a:p>
        </p:txBody>
      </p:sp>
      <p:sp>
        <p:nvSpPr>
          <p:cNvPr id="16" name="Rounded Rectangle 15"/>
          <p:cNvSpPr/>
          <p:nvPr/>
        </p:nvSpPr>
        <p:spPr>
          <a:xfrm>
            <a:off x="3505199" y="2424793"/>
            <a:ext cx="27432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2400" b="1" dirty="0">
                <a:solidFill>
                  <a:srgbClr val="FFFFFF"/>
                </a:solidFill>
                <a:cs typeface="B Nazanin" pitchFamily="2" charset="-78"/>
              </a:rPr>
              <a:t>ريزدانه </a:t>
            </a:r>
            <a:endParaRPr lang="en-US" sz="2400" b="1" dirty="0">
              <a:solidFill>
                <a:srgbClr val="FFFFFF"/>
              </a:solidFill>
              <a:cs typeface="B Nazanin" pitchFamily="2" charset="-78"/>
            </a:endParaRPr>
          </a:p>
        </p:txBody>
      </p:sp>
      <p:cxnSp>
        <p:nvCxnSpPr>
          <p:cNvPr id="17" name="Straight Arrow Connector 16"/>
          <p:cNvCxnSpPr>
            <a:stCxn id="14" idx="1"/>
            <a:endCxn id="16" idx="3"/>
          </p:cNvCxnSpPr>
          <p:nvPr/>
        </p:nvCxnSpPr>
        <p:spPr>
          <a:xfrm flipH="1" flipV="1">
            <a:off x="6248399" y="2691493"/>
            <a:ext cx="685801" cy="1360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a:stCxn id="13" idx="1"/>
            <a:endCxn id="15" idx="3"/>
          </p:cNvCxnSpPr>
          <p:nvPr/>
        </p:nvCxnSpPr>
        <p:spPr>
          <a:xfrm rot="10800000">
            <a:off x="6172200" y="3619500"/>
            <a:ext cx="7620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type="title"/>
          </p:nvPr>
        </p:nvSpPr>
        <p:spPr bwMode="auto">
          <a:xfrm>
            <a:off x="228600" y="381000"/>
            <a:ext cx="8626507" cy="928686"/>
          </a:xfrm>
          <a:ln>
            <a:miter lim="800000"/>
            <a:headEnd/>
            <a:tailEnd/>
          </a:ln>
        </p:spPr>
        <p:txBody>
          <a:bodyPr wrap="square" lIns="91440" tIns="45720" rIns="91440" bIns="45720" numCol="1" anchor="t" anchorCtr="0" compatLnSpc="1">
            <a:prstTxWarp prst="textNoShape">
              <a:avLst/>
            </a:prstTxWarp>
            <a:normAutofit fontScale="90000"/>
          </a:bodyPr>
          <a:lstStyle/>
          <a:p>
            <a:pPr algn="ctr" eaLnBrk="1" hangingPunct="1">
              <a:defRPr/>
            </a:pPr>
            <a:r>
              <a:rPr lang="fa-IR" sz="2800" dirty="0" smtClean="0">
                <a:solidFill>
                  <a:schemeClr val="bg1">
                    <a:lumMod val="50000"/>
                  </a:schemeClr>
                </a:solidFill>
                <a:effectLst/>
                <a:cs typeface="B Titr" pitchFamily="2" charset="-78"/>
              </a:rPr>
              <a:t>آزمايش ويسكوزيته قير</a:t>
            </a:r>
            <a:br>
              <a:rPr lang="fa-IR" sz="2800" dirty="0" smtClean="0">
                <a:solidFill>
                  <a:schemeClr val="bg1">
                    <a:lumMod val="50000"/>
                  </a:schemeClr>
                </a:solidFill>
                <a:effectLst/>
                <a:cs typeface="B Titr" pitchFamily="2" charset="-78"/>
              </a:rPr>
            </a:br>
            <a:r>
              <a:rPr lang="fa-IR" sz="2800" dirty="0" smtClean="0">
                <a:solidFill>
                  <a:schemeClr val="bg1">
                    <a:lumMod val="50000"/>
                  </a:schemeClr>
                </a:solidFill>
                <a:effectLst/>
                <a:cs typeface="B Titr" pitchFamily="2" charset="-78"/>
              </a:rPr>
              <a:t>(به منظور تعیین محدوده دمای اختلاط وتراکم آسفالت) </a:t>
            </a:r>
            <a:br>
              <a:rPr lang="fa-IR" sz="2800" dirty="0" smtClean="0">
                <a:solidFill>
                  <a:schemeClr val="bg1">
                    <a:lumMod val="50000"/>
                  </a:schemeClr>
                </a:solidFill>
                <a:effectLst/>
                <a:cs typeface="B Titr" pitchFamily="2" charset="-78"/>
              </a:rPr>
            </a:br>
            <a:r>
              <a:rPr lang="en-US" sz="2800" dirty="0" smtClean="0">
                <a:solidFill>
                  <a:schemeClr val="bg1">
                    <a:lumMod val="50000"/>
                  </a:schemeClr>
                </a:solidFill>
                <a:effectLst/>
                <a:cs typeface="B Titr" pitchFamily="2" charset="-78"/>
              </a:rPr>
              <a:t>ASTM D2170</a:t>
            </a:r>
          </a:p>
        </p:txBody>
      </p:sp>
      <p:pic>
        <p:nvPicPr>
          <p:cNvPr id="89091" name="Picture 3" descr="P1020128"/>
          <p:cNvPicPr>
            <a:picLocks noChangeAspect="1" noChangeArrowheads="1"/>
          </p:cNvPicPr>
          <p:nvPr/>
        </p:nvPicPr>
        <p:blipFill>
          <a:blip r:embed="rId2" cstate="print"/>
          <a:srcRect/>
          <a:stretch>
            <a:fillRect/>
          </a:stretch>
        </p:blipFill>
        <p:spPr bwMode="auto">
          <a:xfrm>
            <a:off x="0" y="3429000"/>
            <a:ext cx="4643438" cy="3429000"/>
          </a:xfrm>
          <a:prstGeom prst="rect">
            <a:avLst/>
          </a:prstGeom>
          <a:noFill/>
          <a:ln w="25400">
            <a:solidFill>
              <a:srgbClr val="800000"/>
            </a:solidFill>
            <a:miter lim="800000"/>
            <a:headEnd/>
            <a:tailEnd/>
          </a:ln>
        </p:spPr>
      </p:pic>
      <p:pic>
        <p:nvPicPr>
          <p:cNvPr id="89092" name="Picture 4" descr="P1020130"/>
          <p:cNvPicPr>
            <a:picLocks noChangeAspect="1" noChangeArrowheads="1"/>
          </p:cNvPicPr>
          <p:nvPr/>
        </p:nvPicPr>
        <p:blipFill>
          <a:blip r:embed="rId3" cstate="print"/>
          <a:srcRect/>
          <a:stretch>
            <a:fillRect/>
          </a:stretch>
        </p:blipFill>
        <p:spPr bwMode="auto">
          <a:xfrm>
            <a:off x="4643438" y="3429000"/>
            <a:ext cx="4500562" cy="3429000"/>
          </a:xfrm>
          <a:prstGeom prst="rect">
            <a:avLst/>
          </a:prstGeom>
          <a:noFill/>
          <a:ln w="28575">
            <a:solidFill>
              <a:srgbClr val="993300"/>
            </a:solidFill>
            <a:miter lim="800000"/>
            <a:headEnd/>
            <a:tailEnd/>
          </a:ln>
        </p:spPr>
      </p:pic>
      <p:sp>
        <p:nvSpPr>
          <p:cNvPr id="89093" name="Rectangle 14"/>
          <p:cNvSpPr>
            <a:spLocks noChangeArrowheads="1"/>
          </p:cNvSpPr>
          <p:nvPr/>
        </p:nvSpPr>
        <p:spPr bwMode="auto">
          <a:xfrm>
            <a:off x="285750" y="2362200"/>
            <a:ext cx="8858250" cy="830263"/>
          </a:xfrm>
          <a:prstGeom prst="rect">
            <a:avLst/>
          </a:prstGeom>
          <a:noFill/>
          <a:ln w="9525">
            <a:noFill/>
            <a:miter lim="800000"/>
            <a:headEnd/>
            <a:tailEnd/>
          </a:ln>
        </p:spPr>
        <p:txBody>
          <a:bodyPr>
            <a:spAutoFit/>
          </a:bodyPr>
          <a:lstStyle/>
          <a:p>
            <a:pPr algn="r"/>
            <a:r>
              <a:rPr lang="fa-IR" sz="2400" b="1" dirty="0">
                <a:solidFill>
                  <a:schemeClr val="tx1">
                    <a:lumMod val="85000"/>
                    <a:lumOff val="15000"/>
                  </a:schemeClr>
                </a:solidFill>
                <a:cs typeface="B Nazanin" pitchFamily="2" charset="-78"/>
              </a:rPr>
              <a:t>زماني كه طول مي كشد حجم ثابتي از قير در دماي مشخص در دستگاه ويسكوزيته جابجا شود ( برحسب سانتی استوکس</a:t>
            </a:r>
            <a:r>
              <a:rPr lang="fa-IR" sz="2400" b="1" dirty="0">
                <a:solidFill>
                  <a:schemeClr val="bg1"/>
                </a:solidFill>
                <a:cs typeface="B Nazanin" pitchFamily="2" charset="-78"/>
              </a:rPr>
              <a:t>).</a:t>
            </a:r>
          </a:p>
        </p:txBody>
      </p:sp>
    </p:spTree>
  </p:cSld>
  <p:clrMapOvr>
    <a:masterClrMapping/>
  </p:clrMapOvr>
  <p:transition spd="slow" advTm="1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قيرها</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31</a:t>
            </a:fld>
            <a:endParaRPr lang="en-US" dirty="0">
              <a:solidFill>
                <a:srgbClr val="000000"/>
              </a:solidFill>
            </a:endParaRPr>
          </a:p>
        </p:txBody>
      </p:sp>
      <p:sp>
        <p:nvSpPr>
          <p:cNvPr id="8" name="Rectangle 7"/>
          <p:cNvSpPr/>
          <p:nvPr/>
        </p:nvSpPr>
        <p:spPr>
          <a:xfrm>
            <a:off x="228600" y="1752600"/>
            <a:ext cx="8305800" cy="3853363"/>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مشخصات قير</a:t>
            </a:r>
          </a:p>
          <a:p>
            <a:pPr marL="341313" indent="1588" algn="just" rtl="1" fontAlgn="base">
              <a:spcBef>
                <a:spcPct val="20000"/>
              </a:spcBef>
              <a:spcAft>
                <a:spcPct val="0"/>
              </a:spcAft>
              <a:buClr>
                <a:srgbClr val="CC0000"/>
              </a:buClr>
            </a:pPr>
            <a:r>
              <a:rPr lang="fa-IR" sz="2600" kern="0" dirty="0">
                <a:solidFill>
                  <a:srgbClr val="FF0000"/>
                </a:solidFill>
                <a:cs typeface="B Nazanin" pitchFamily="2" charset="-78"/>
              </a:rPr>
              <a:t>۳-درجه اشتعال : </a:t>
            </a:r>
            <a:r>
              <a:rPr lang="fa-IR" sz="2600" kern="0" dirty="0">
                <a:solidFill>
                  <a:srgbClr val="000000"/>
                </a:solidFill>
                <a:cs typeface="B Nazanin" pitchFamily="2" charset="-78"/>
              </a:rPr>
              <a:t>درجه اشتعال دمایی است که اگر قیر به آن دما برسد، گازهای متصاعد از آن با نزدیک شدن شعله، مشتعل می‌شوند و در سطح آن شعله به وجود می‌آید. حداکثر دمایی که می‌توان قیر را در کارگاه گرم کرد به درجه اشتعال محدود می‌باشد.</a:t>
            </a:r>
          </a:p>
          <a:p>
            <a:pPr marL="341313" indent="1588" algn="just" rtl="1" fontAlgn="base">
              <a:spcBef>
                <a:spcPct val="20000"/>
              </a:spcBef>
              <a:spcAft>
                <a:spcPct val="0"/>
              </a:spcAft>
              <a:buClr>
                <a:srgbClr val="CC0000"/>
              </a:buClr>
            </a:pPr>
            <a:r>
              <a:rPr lang="fa-IR" sz="2600" kern="0" dirty="0">
                <a:solidFill>
                  <a:srgbClr val="FF0000"/>
                </a:solidFill>
                <a:cs typeface="B Nazanin" pitchFamily="2" charset="-78"/>
              </a:rPr>
              <a:t>۴-افت وزنی : </a:t>
            </a:r>
            <a:r>
              <a:rPr lang="fa-IR" sz="2600" kern="0" dirty="0">
                <a:solidFill>
                  <a:srgbClr val="000000"/>
                </a:solidFill>
                <a:cs typeface="B Nazanin" pitchFamily="2" charset="-78"/>
              </a:rPr>
              <a:t>افت وزنی قیر در دمای بالا، در اثر تبخیر قسمتی از روغن‌ها و ترکیبات نفتی آن می‌باشد. این مشخصه نیز از خواص مهم قیر است. افت وزنی قیر در اُوِن در دمای ۱۶۳ درجه سانتی گراد و در مدت ۵ ساعت (شرایط </a:t>
            </a:r>
            <a:r>
              <a:rPr lang="fa-IR" sz="2600" kern="0" dirty="0" smtClean="0">
                <a:solidFill>
                  <a:srgbClr val="000000"/>
                </a:solidFill>
                <a:cs typeface="B Nazanin" pitchFamily="2" charset="-78"/>
              </a:rPr>
              <a:t>تقریبی </a:t>
            </a:r>
            <a:r>
              <a:rPr lang="fa-IR" sz="2600" kern="0" dirty="0">
                <a:solidFill>
                  <a:srgbClr val="000000"/>
                </a:solidFill>
                <a:cs typeface="B Nazanin" pitchFamily="2" charset="-78"/>
              </a:rPr>
              <a:t>پخت آسفالت) اندازه گیری می‌شود.</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قيرها</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32</a:t>
            </a:fld>
            <a:endParaRPr lang="en-US" dirty="0">
              <a:solidFill>
                <a:srgbClr val="000000"/>
              </a:solidFill>
            </a:endParaRPr>
          </a:p>
        </p:txBody>
      </p:sp>
      <p:sp>
        <p:nvSpPr>
          <p:cNvPr id="8" name="Rectangle 7"/>
          <p:cNvSpPr/>
          <p:nvPr/>
        </p:nvSpPr>
        <p:spPr>
          <a:xfrm>
            <a:off x="228600" y="1752600"/>
            <a:ext cx="8305800" cy="4733604"/>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مشخصات قير</a:t>
            </a:r>
          </a:p>
          <a:p>
            <a:pPr marL="341313" indent="1588" algn="just" rtl="1" fontAlgn="base">
              <a:spcBef>
                <a:spcPct val="20000"/>
              </a:spcBef>
              <a:spcAft>
                <a:spcPct val="0"/>
              </a:spcAft>
              <a:buClr>
                <a:srgbClr val="CC0000"/>
              </a:buClr>
            </a:pPr>
            <a:r>
              <a:rPr lang="fa-IR" sz="2600" kern="0" dirty="0">
                <a:solidFill>
                  <a:srgbClr val="FF0000"/>
                </a:solidFill>
                <a:cs typeface="B Nazanin" pitchFamily="2" charset="-78"/>
              </a:rPr>
              <a:t>۵-شکل پذیری یا انگمی : </a:t>
            </a:r>
            <a:r>
              <a:rPr lang="fa-IR" sz="2600" kern="0" dirty="0">
                <a:solidFill>
                  <a:srgbClr val="000000"/>
                </a:solidFill>
                <a:cs typeface="B Nazanin" pitchFamily="2" charset="-78"/>
              </a:rPr>
              <a:t>اگر نمونه‌ای از قیر با سطح مقطع ۱ سانتی متر مربع را با سرعت ۵ سانتی متر/دقیقه بکشیم، مقدار افزایش طول نمونه را قبل از پاره شدن خاصیت انگمی قیر گویند.</a:t>
            </a:r>
          </a:p>
          <a:p>
            <a:pPr marL="341313" indent="1588" algn="just" rtl="1" fontAlgn="base">
              <a:spcBef>
                <a:spcPct val="20000"/>
              </a:spcBef>
              <a:spcAft>
                <a:spcPct val="0"/>
              </a:spcAft>
              <a:buClr>
                <a:srgbClr val="CC0000"/>
              </a:buClr>
            </a:pPr>
            <a:r>
              <a:rPr lang="fa-IR" sz="2600" kern="0" dirty="0">
                <a:solidFill>
                  <a:srgbClr val="FF0000"/>
                </a:solidFill>
                <a:cs typeface="B Nazanin" pitchFamily="2" charset="-78"/>
              </a:rPr>
              <a:t>۶-درجه خلوص : </a:t>
            </a:r>
            <a:r>
              <a:rPr lang="fa-IR" sz="2600" kern="0" dirty="0">
                <a:solidFill>
                  <a:srgbClr val="000000"/>
                </a:solidFill>
                <a:cs typeface="B Nazanin" pitchFamily="2" charset="-78"/>
              </a:rPr>
              <a:t>می‌دانیم حلال قیر تترا کلرور کربن و سولفور کربن است. بنابراین اگر نمونه‌ای از قیر را در هر یک از این مواد حل کنیم، ناخالصی‌های آن باقی می‌ماند و از آن </a:t>
            </a:r>
            <a:r>
              <a:rPr lang="fa-IR" sz="2600" kern="0">
                <a:solidFill>
                  <a:srgbClr val="000000"/>
                </a:solidFill>
                <a:cs typeface="B Nazanin" pitchFamily="2" charset="-78"/>
              </a:rPr>
              <a:t>جا </a:t>
            </a:r>
            <a:r>
              <a:rPr lang="fa-IR" sz="2600" kern="0" smtClean="0">
                <a:solidFill>
                  <a:srgbClr val="000000"/>
                </a:solidFill>
                <a:cs typeface="B Nazanin" pitchFamily="2" charset="-78"/>
              </a:rPr>
              <a:t>درجه </a:t>
            </a:r>
            <a:r>
              <a:rPr lang="fa-IR" sz="2600" kern="0" dirty="0">
                <a:solidFill>
                  <a:srgbClr val="000000"/>
                </a:solidFill>
                <a:cs typeface="B Nazanin" pitchFamily="2" charset="-78"/>
              </a:rPr>
              <a:t>خلوص قیر را می‌توانیم تعیین کنیم.</a:t>
            </a:r>
          </a:p>
          <a:p>
            <a:pPr marL="341313" indent="1588" algn="just" rtl="1" fontAlgn="base">
              <a:spcBef>
                <a:spcPct val="20000"/>
              </a:spcBef>
              <a:spcAft>
                <a:spcPct val="0"/>
              </a:spcAft>
              <a:buClr>
                <a:srgbClr val="CC0000"/>
              </a:buClr>
            </a:pPr>
            <a:r>
              <a:rPr lang="fa-IR" sz="2600" kern="0" dirty="0">
                <a:solidFill>
                  <a:srgbClr val="FF0000"/>
                </a:solidFill>
                <a:cs typeface="B Nazanin" pitchFamily="2" charset="-78"/>
              </a:rPr>
              <a:t>۷-درجه نرمی : </a:t>
            </a:r>
            <a:r>
              <a:rPr lang="fa-IR" sz="2600" kern="0" dirty="0">
                <a:solidFill>
                  <a:srgbClr val="000000"/>
                </a:solidFill>
                <a:cs typeface="B Nazanin" pitchFamily="2" charset="-78"/>
              </a:rPr>
              <a:t>درجه نرمی دمایی است که با رسیدن قیر به آن دما، قیر از حالت جامد به حالت روان در می‌آید. هرچه درجه نرمی قیر بیش تر باشد، حساسیت کمتری نسبت به تغیرات دما دارد. درجه نرمی قیرهای معمولی حدود ۶۰ تا ۷۰ می‌باشد. </a:t>
            </a:r>
            <a:endParaRPr lang="fa-IR" sz="2600" b="1" i="1" kern="0" dirty="0">
              <a:solidFill>
                <a:srgbClr val="FF0000"/>
              </a:solidFill>
              <a:cs typeface="B Nazanin"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685800" y="228600"/>
            <a:ext cx="7813675" cy="606425"/>
          </a:xfrm>
        </p:spPr>
        <p:txBody>
          <a:bodyPr>
            <a:normAutofit fontScale="90000"/>
          </a:bodyPr>
          <a:lstStyle/>
          <a:p>
            <a:pPr marL="469900" lvl="0" indent="-469900" algn="r" rtl="1">
              <a:spcBef>
                <a:spcPct val="20000"/>
              </a:spcBef>
            </a:pPr>
            <a:r>
              <a:rPr lang="fa-IR" sz="3600" dirty="0" smtClean="0">
                <a:solidFill>
                  <a:srgbClr val="000000"/>
                </a:solidFill>
                <a:ea typeface="+mn-ea"/>
                <a:cs typeface="B Nazanin" pitchFamily="2" charset="-78"/>
              </a:rPr>
              <a:t>قيرها</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33</a:t>
            </a:fld>
            <a:endParaRPr lang="en-US" dirty="0">
              <a:solidFill>
                <a:srgbClr val="000000"/>
              </a:solidFill>
            </a:endParaRPr>
          </a:p>
        </p:txBody>
      </p:sp>
      <p:pic>
        <p:nvPicPr>
          <p:cNvPr id="48130" name="Picture 2"/>
          <p:cNvPicPr>
            <a:picLocks noChangeAspect="1" noChangeArrowheads="1"/>
          </p:cNvPicPr>
          <p:nvPr/>
        </p:nvPicPr>
        <p:blipFill>
          <a:blip r:embed="rId2" cstate="print"/>
          <a:srcRect/>
          <a:stretch>
            <a:fillRect/>
          </a:stretch>
        </p:blipFill>
        <p:spPr bwMode="auto">
          <a:xfrm rot="16200000">
            <a:off x="2591233" y="-457632"/>
            <a:ext cx="3886199" cy="861146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685800" y="228600"/>
            <a:ext cx="7813675" cy="606425"/>
          </a:xfrm>
        </p:spPr>
        <p:txBody>
          <a:bodyPr>
            <a:normAutofit fontScale="90000"/>
          </a:bodyPr>
          <a:lstStyle/>
          <a:p>
            <a:pPr marL="469900" lvl="0" indent="-469900" algn="r" rtl="1">
              <a:spcBef>
                <a:spcPct val="20000"/>
              </a:spcBef>
            </a:pPr>
            <a:r>
              <a:rPr lang="fa-IR" sz="3600" dirty="0" smtClean="0">
                <a:solidFill>
                  <a:srgbClr val="000000"/>
                </a:solidFill>
                <a:ea typeface="+mn-ea"/>
                <a:cs typeface="B Nazanin" pitchFamily="2" charset="-78"/>
              </a:rPr>
              <a:t>قيرها</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34</a:t>
            </a:fld>
            <a:endParaRPr lang="en-US" dirty="0">
              <a:solidFill>
                <a:srgbClr val="000000"/>
              </a:solidFill>
            </a:endParaRPr>
          </a:p>
        </p:txBody>
      </p:sp>
      <p:pic>
        <p:nvPicPr>
          <p:cNvPr id="47106" name="Picture 2"/>
          <p:cNvPicPr>
            <a:picLocks noChangeAspect="1" noChangeArrowheads="1"/>
          </p:cNvPicPr>
          <p:nvPr/>
        </p:nvPicPr>
        <p:blipFill>
          <a:blip r:embed="rId2" cstate="print"/>
          <a:srcRect/>
          <a:stretch>
            <a:fillRect/>
          </a:stretch>
        </p:blipFill>
        <p:spPr bwMode="auto">
          <a:xfrm rot="16200000">
            <a:off x="2130631" y="-911431"/>
            <a:ext cx="4724399" cy="8528461"/>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قيرها</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35</a:t>
            </a:fld>
            <a:endParaRPr lang="en-US" dirty="0">
              <a:solidFill>
                <a:srgbClr val="000000"/>
              </a:solidFill>
            </a:endParaRPr>
          </a:p>
        </p:txBody>
      </p:sp>
      <p:sp>
        <p:nvSpPr>
          <p:cNvPr id="7" name="Rectangle 6"/>
          <p:cNvSpPr/>
          <p:nvPr/>
        </p:nvSpPr>
        <p:spPr>
          <a:xfrm>
            <a:off x="1371600" y="5715000"/>
            <a:ext cx="6705600" cy="369332"/>
          </a:xfrm>
          <a:prstGeom prst="rect">
            <a:avLst/>
          </a:prstGeom>
        </p:spPr>
        <p:txBody>
          <a:bodyPr wrap="square">
            <a:spAutoFit/>
          </a:bodyPr>
          <a:lstStyle/>
          <a:p>
            <a:pPr algn="ctr"/>
            <a:r>
              <a:rPr lang="fa-IR" b="1" kern="0" dirty="0">
                <a:solidFill>
                  <a:srgbClr val="000000"/>
                </a:solidFill>
                <a:cs typeface="B Nazanin" pitchFamily="2" charset="-78"/>
              </a:rPr>
              <a:t>موارد كاربرد قيرها</a:t>
            </a:r>
            <a:endParaRPr lang="en-US" b="1" dirty="0">
              <a:solidFill>
                <a:srgbClr val="000000"/>
              </a:solidFill>
            </a:endParaRPr>
          </a:p>
        </p:txBody>
      </p:sp>
      <p:pic>
        <p:nvPicPr>
          <p:cNvPr id="10" name="Picture 2"/>
          <p:cNvPicPr>
            <a:picLocks noChangeAspect="1" noChangeArrowheads="1"/>
          </p:cNvPicPr>
          <p:nvPr/>
        </p:nvPicPr>
        <p:blipFill>
          <a:blip r:embed="rId2" cstate="print"/>
          <a:srcRect l="6667" t="12360" r="4167" b="14607"/>
          <a:stretch>
            <a:fillRect/>
          </a:stretch>
        </p:blipFill>
        <p:spPr bwMode="auto">
          <a:xfrm>
            <a:off x="609600" y="838200"/>
            <a:ext cx="8153400" cy="4953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a:spLocks noChangeArrowheads="1"/>
          </p:cNvSpPr>
          <p:nvPr/>
        </p:nvSpPr>
        <p:spPr bwMode="auto">
          <a:xfrm>
            <a:off x="914400" y="914400"/>
            <a:ext cx="7620000" cy="461963"/>
          </a:xfrm>
          <a:prstGeom prst="rect">
            <a:avLst/>
          </a:prstGeom>
          <a:noFill/>
          <a:ln w="9525">
            <a:noFill/>
            <a:miter lim="800000"/>
            <a:headEnd/>
            <a:tailEnd/>
          </a:ln>
        </p:spPr>
        <p:txBody>
          <a:bodyPr>
            <a:spAutoFit/>
          </a:bodyPr>
          <a:lstStyle/>
          <a:p>
            <a:pPr algn="r" rtl="1" fontAlgn="base">
              <a:spcBef>
                <a:spcPct val="0"/>
              </a:spcBef>
              <a:spcAft>
                <a:spcPct val="0"/>
              </a:spcAft>
            </a:pPr>
            <a:r>
              <a:rPr lang="fa-IR" sz="2400" b="1" dirty="0">
                <a:solidFill>
                  <a:srgbClr val="C00000"/>
                </a:solidFill>
                <a:latin typeface="Times New Roman" pitchFamily="18" charset="0"/>
                <a:cs typeface="B Nazanin" pitchFamily="2" charset="-78"/>
              </a:rPr>
              <a:t>روش طرح اختلاط مارشال</a:t>
            </a:r>
            <a:endParaRPr lang="en-US" sz="2400" b="1" dirty="0">
              <a:solidFill>
                <a:srgbClr val="C00000"/>
              </a:solidFill>
              <a:latin typeface="Times New Roman" pitchFamily="18" charset="0"/>
              <a:cs typeface="B Nazanin" pitchFamily="2" charset="-78"/>
            </a:endParaRPr>
          </a:p>
        </p:txBody>
      </p:sp>
      <p:sp>
        <p:nvSpPr>
          <p:cNvPr id="10" name="Rectangle 4"/>
          <p:cNvSpPr>
            <a:spLocks noChangeArrowheads="1"/>
          </p:cNvSpPr>
          <p:nvPr/>
        </p:nvSpPr>
        <p:spPr bwMode="auto">
          <a:xfrm>
            <a:off x="1143000" y="1752600"/>
            <a:ext cx="7467600" cy="2524125"/>
          </a:xfrm>
          <a:prstGeom prst="rect">
            <a:avLst/>
          </a:prstGeom>
          <a:noFill/>
          <a:ln w="9525">
            <a:noFill/>
            <a:miter lim="800000"/>
            <a:headEnd/>
            <a:tailEnd/>
          </a:ln>
        </p:spPr>
        <p:txBody>
          <a:bodyPr wrap="square">
            <a:spAutoFit/>
          </a:bodyPr>
          <a:lstStyle/>
          <a:p>
            <a:pPr algn="just" rtl="1" fontAlgn="base">
              <a:spcBef>
                <a:spcPts val="1200"/>
              </a:spcBef>
              <a:spcAft>
                <a:spcPct val="0"/>
              </a:spcAft>
              <a:defRPr/>
            </a:pPr>
            <a:r>
              <a:rPr lang="fa-IR" b="1" dirty="0">
                <a:solidFill>
                  <a:srgbClr val="C00000"/>
                </a:solidFill>
                <a:latin typeface="Times New Roman" pitchFamily="18" charset="0"/>
                <a:ea typeface="Times New Roman" pitchFamily="18" charset="0"/>
                <a:cs typeface="B Nazanin" pitchFamily="2" charset="-78"/>
              </a:rPr>
              <a:t>مراحل اجراي طرح اختلاط مخلوط‌هاي آسفالتي به روش مارشال :</a:t>
            </a:r>
          </a:p>
          <a:p>
            <a:pPr marL="355600" indent="-260350" algn="just" rtl="1" fontAlgn="base">
              <a:spcBef>
                <a:spcPts val="1200"/>
              </a:spcBef>
              <a:spcAft>
                <a:spcPct val="0"/>
              </a:spcAft>
              <a:buFont typeface="Wingdings" pitchFamily="2" charset="2"/>
              <a:buChar char="q"/>
              <a:defRPr/>
            </a:pPr>
            <a:r>
              <a:rPr lang="ar-SA" b="1" dirty="0">
                <a:solidFill>
                  <a:srgbClr val="000000"/>
                </a:solidFill>
                <a:latin typeface="Times New Roman" pitchFamily="18" charset="0"/>
                <a:ea typeface="Times New Roman" pitchFamily="18" charset="0"/>
                <a:cs typeface="B Nazanin" pitchFamily="2" charset="-78"/>
              </a:rPr>
              <a:t>انتخاب مصالح سنگي </a:t>
            </a:r>
            <a:r>
              <a:rPr lang="fa-IR" b="1" dirty="0">
                <a:solidFill>
                  <a:srgbClr val="000000"/>
                </a:solidFill>
                <a:latin typeface="Times New Roman" pitchFamily="18" charset="0"/>
                <a:ea typeface="Times New Roman" pitchFamily="18" charset="0"/>
                <a:cs typeface="B Nazanin" pitchFamily="2" charset="-78"/>
              </a:rPr>
              <a:t>و قير </a:t>
            </a:r>
            <a:r>
              <a:rPr lang="ar-SA" b="1" dirty="0">
                <a:solidFill>
                  <a:srgbClr val="000000"/>
                </a:solidFill>
                <a:latin typeface="Times New Roman" pitchFamily="18" charset="0"/>
                <a:ea typeface="Times New Roman" pitchFamily="18" charset="0"/>
                <a:cs typeface="B Nazanin" pitchFamily="2" charset="-78"/>
              </a:rPr>
              <a:t>مناسب </a:t>
            </a:r>
            <a:endParaRPr lang="fa-IR" b="1" dirty="0">
              <a:solidFill>
                <a:srgbClr val="000000"/>
              </a:solidFill>
              <a:latin typeface="Times New Roman" pitchFamily="18" charset="0"/>
              <a:ea typeface="Times New Roman" pitchFamily="18" charset="0"/>
              <a:cs typeface="B Nazanin" pitchFamily="2" charset="-78"/>
            </a:endParaRPr>
          </a:p>
          <a:p>
            <a:pPr marL="355600" indent="-260350" algn="just" rtl="1" fontAlgn="base">
              <a:spcBef>
                <a:spcPts val="1200"/>
              </a:spcBef>
              <a:spcAft>
                <a:spcPct val="0"/>
              </a:spcAft>
              <a:buFont typeface="Wingdings" pitchFamily="2" charset="2"/>
              <a:buChar char="q"/>
              <a:defRPr/>
            </a:pPr>
            <a:r>
              <a:rPr lang="ar-SA" b="1" dirty="0">
                <a:solidFill>
                  <a:srgbClr val="000000"/>
                </a:solidFill>
                <a:latin typeface="Times New Roman" pitchFamily="18" charset="0"/>
                <a:ea typeface="Times New Roman" pitchFamily="18" charset="0"/>
                <a:cs typeface="B Nazanin" pitchFamily="2" charset="-78"/>
              </a:rPr>
              <a:t>تعيين دانه‌بندي منطبق بر مشخصات، </a:t>
            </a:r>
            <a:endParaRPr lang="fa-IR" b="1" dirty="0">
              <a:solidFill>
                <a:srgbClr val="000000"/>
              </a:solidFill>
              <a:latin typeface="Times New Roman" pitchFamily="18" charset="0"/>
              <a:ea typeface="Times New Roman" pitchFamily="18" charset="0"/>
              <a:cs typeface="B Nazanin" pitchFamily="2" charset="-78"/>
            </a:endParaRPr>
          </a:p>
          <a:p>
            <a:pPr marL="355600" indent="-260350" algn="just" rtl="1" fontAlgn="base">
              <a:spcBef>
                <a:spcPts val="1200"/>
              </a:spcBef>
              <a:spcAft>
                <a:spcPct val="0"/>
              </a:spcAft>
              <a:buFont typeface="Wingdings" pitchFamily="2" charset="2"/>
              <a:buChar char="q"/>
              <a:defRPr/>
            </a:pPr>
            <a:r>
              <a:rPr lang="ar-SA" b="1" dirty="0">
                <a:solidFill>
                  <a:srgbClr val="000000"/>
                </a:solidFill>
                <a:latin typeface="Times New Roman" pitchFamily="18" charset="0"/>
                <a:ea typeface="Times New Roman" pitchFamily="18" charset="0"/>
                <a:cs typeface="B Nazanin" pitchFamily="2" charset="-78"/>
              </a:rPr>
              <a:t>تعيين وزن مخصوص، استحكام، رواني و نسبت‌هاي حجمي ‌مخلوط آسفالتي و </a:t>
            </a:r>
            <a:endParaRPr lang="fa-IR" b="1" dirty="0">
              <a:solidFill>
                <a:srgbClr val="000000"/>
              </a:solidFill>
              <a:latin typeface="Times New Roman" pitchFamily="18" charset="0"/>
              <a:ea typeface="Times New Roman" pitchFamily="18" charset="0"/>
              <a:cs typeface="B Nazanin" pitchFamily="2" charset="-78"/>
            </a:endParaRPr>
          </a:p>
          <a:p>
            <a:pPr marL="355600" indent="-260350" algn="just" rtl="1" fontAlgn="base">
              <a:spcBef>
                <a:spcPts val="1200"/>
              </a:spcBef>
              <a:spcAft>
                <a:spcPct val="0"/>
              </a:spcAft>
              <a:buFont typeface="Wingdings" pitchFamily="2" charset="2"/>
              <a:buChar char="q"/>
              <a:defRPr/>
            </a:pPr>
            <a:r>
              <a:rPr lang="ar-SA" b="1" dirty="0">
                <a:solidFill>
                  <a:srgbClr val="000000"/>
                </a:solidFill>
                <a:latin typeface="Times New Roman" pitchFamily="18" charset="0"/>
                <a:ea typeface="Times New Roman" pitchFamily="18" charset="0"/>
                <a:cs typeface="B Nazanin" pitchFamily="2" charset="-78"/>
              </a:rPr>
              <a:t>انتخاب و تعيين درصد قير بهينه مي‌باشد.</a:t>
            </a:r>
            <a:endParaRPr lang="fa-IR" b="1" dirty="0">
              <a:solidFill>
                <a:srgbClr val="000000"/>
              </a:solidFill>
              <a:latin typeface="Times New Roman" pitchFamily="18" charset="0"/>
              <a:ea typeface="Times New Roman" pitchFamily="18" charset="0"/>
              <a:cs typeface="B Nazanin" pitchFamily="2" charset="-78"/>
            </a:endParaRPr>
          </a:p>
          <a:p>
            <a:pPr marL="355600" indent="-260350" algn="just" rtl="1" fontAlgn="base">
              <a:spcBef>
                <a:spcPts val="1200"/>
              </a:spcBef>
              <a:spcAft>
                <a:spcPct val="0"/>
              </a:spcAft>
              <a:buFont typeface="Wingdings" pitchFamily="2" charset="2"/>
              <a:buChar char="q"/>
              <a:defRPr/>
            </a:pPr>
            <a:endParaRPr lang="fa-IR" b="1" dirty="0">
              <a:solidFill>
                <a:srgbClr val="000000"/>
              </a:solidFill>
              <a:latin typeface="Times New Roman" pitchFamily="18" charset="0"/>
              <a:ea typeface="Times New Roman" pitchFamily="18" charset="0"/>
              <a:cs typeface="B Nazanin"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a:spLocks noChangeArrowheads="1"/>
          </p:cNvSpPr>
          <p:nvPr/>
        </p:nvSpPr>
        <p:spPr bwMode="auto">
          <a:xfrm>
            <a:off x="914400" y="914400"/>
            <a:ext cx="7620000" cy="461963"/>
          </a:xfrm>
          <a:prstGeom prst="rect">
            <a:avLst/>
          </a:prstGeom>
          <a:noFill/>
          <a:ln w="9525">
            <a:noFill/>
            <a:miter lim="800000"/>
            <a:headEnd/>
            <a:tailEnd/>
          </a:ln>
        </p:spPr>
        <p:txBody>
          <a:bodyPr>
            <a:spAutoFit/>
          </a:bodyPr>
          <a:lstStyle/>
          <a:p>
            <a:pPr algn="r" rtl="1" fontAlgn="base">
              <a:spcBef>
                <a:spcPct val="0"/>
              </a:spcBef>
              <a:spcAft>
                <a:spcPct val="0"/>
              </a:spcAft>
            </a:pPr>
            <a:r>
              <a:rPr lang="fa-IR" sz="2400" b="1" dirty="0">
                <a:solidFill>
                  <a:srgbClr val="C00000"/>
                </a:solidFill>
                <a:latin typeface="Times New Roman" pitchFamily="18" charset="0"/>
                <a:cs typeface="B Nazanin" pitchFamily="2" charset="-78"/>
              </a:rPr>
              <a:t>روش طرح اختلاط مارشال</a:t>
            </a:r>
            <a:endParaRPr lang="en-US" sz="2400" b="1" dirty="0">
              <a:solidFill>
                <a:srgbClr val="C00000"/>
              </a:solidFill>
              <a:latin typeface="Times New Roman" pitchFamily="18" charset="0"/>
              <a:cs typeface="B Nazanin" pitchFamily="2" charset="-78"/>
            </a:endParaRPr>
          </a:p>
        </p:txBody>
      </p:sp>
      <p:sp>
        <p:nvSpPr>
          <p:cNvPr id="4" name="Rectangle 4"/>
          <p:cNvSpPr>
            <a:spLocks noChangeArrowheads="1"/>
          </p:cNvSpPr>
          <p:nvPr/>
        </p:nvSpPr>
        <p:spPr bwMode="auto">
          <a:xfrm>
            <a:off x="152400" y="1676400"/>
            <a:ext cx="8458200" cy="4540250"/>
          </a:xfrm>
          <a:prstGeom prst="rect">
            <a:avLst/>
          </a:prstGeom>
          <a:noFill/>
          <a:ln w="9525">
            <a:noFill/>
            <a:miter lim="800000"/>
            <a:headEnd/>
            <a:tailEnd/>
          </a:ln>
        </p:spPr>
        <p:txBody>
          <a:bodyPr>
            <a:spAutoFit/>
          </a:bodyPr>
          <a:lstStyle/>
          <a:p>
            <a:pPr algn="just" rtl="1" fontAlgn="base">
              <a:spcBef>
                <a:spcPts val="1200"/>
              </a:spcBef>
              <a:spcAft>
                <a:spcPct val="0"/>
              </a:spcAft>
              <a:defRPr/>
            </a:pPr>
            <a:r>
              <a:rPr lang="fa-IR" b="1" dirty="0">
                <a:solidFill>
                  <a:srgbClr val="C00000"/>
                </a:solidFill>
                <a:latin typeface="Times New Roman" pitchFamily="18" charset="0"/>
                <a:ea typeface="Times New Roman" pitchFamily="18" charset="0"/>
                <a:cs typeface="B Nazanin" pitchFamily="2" charset="-78"/>
              </a:rPr>
              <a:t>مراحل اجراي طرح اختلاط مخلوط‌هاي آسفالتي در آزمايشگاه:</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تهيه نمونه مصالح سنگي و فيلر</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آزمايش‌هاي بررسي مرغوبيت مصالح سنگي و فيلر</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آزمايش‌هاي قير</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تعيين دانه‌بندي و وزن مخصوص مصالح سنگي</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تعيين نسبت‌هاي اختلاط مصالح سنگي</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تهيه و ساخت نمونه‌هاي مخلوط آسفالتي با درصدهاي مختلف قير و تراكم آنها</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تعيين وزن مخصوص حداكثر مخلوط آسفالتي متراكم نشده</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تعيين وزن مخصوص حقيقي نمونه‌هاي مخلوط آسفالتي متراكم شده</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تعيين مقدار رواني و استحكام نمونه‌هاي مخلوط آسفالتي متراكم شده</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محاسبه و تعيين درصد جذب قير مصالح سنگي، درصد فضاي خالي مخلوط آسفالتي، درصد فضاي خالي مصالح سنگي(</a:t>
            </a:r>
            <a:r>
              <a:rPr lang="en-US" b="1" dirty="0">
                <a:solidFill>
                  <a:srgbClr val="000000"/>
                </a:solidFill>
                <a:latin typeface="Times New Roman" pitchFamily="18" charset="0"/>
                <a:ea typeface="Times New Roman" pitchFamily="18" charset="0"/>
                <a:cs typeface="B Nazanin" pitchFamily="2" charset="-78"/>
              </a:rPr>
              <a:t>V.M.A)، </a:t>
            </a:r>
            <a:r>
              <a:rPr lang="fa-IR" b="1" dirty="0">
                <a:solidFill>
                  <a:srgbClr val="000000"/>
                </a:solidFill>
                <a:latin typeface="Times New Roman" pitchFamily="18" charset="0"/>
                <a:ea typeface="Times New Roman" pitchFamily="18" charset="0"/>
                <a:cs typeface="B Nazanin" pitchFamily="2" charset="-78"/>
              </a:rPr>
              <a:t>درصد فضاي خالي مصالح سنگي پرشده با قير(</a:t>
            </a:r>
            <a:r>
              <a:rPr lang="en-US" b="1" dirty="0">
                <a:solidFill>
                  <a:srgbClr val="000000"/>
                </a:solidFill>
                <a:latin typeface="Times New Roman" pitchFamily="18" charset="0"/>
                <a:ea typeface="Times New Roman" pitchFamily="18" charset="0"/>
                <a:cs typeface="B Nazanin" pitchFamily="2" charset="-78"/>
              </a:rPr>
              <a:t>VFA)</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تعيين درصد قير بهينه</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a:spLocks noChangeArrowheads="1"/>
          </p:cNvSpPr>
          <p:nvPr/>
        </p:nvSpPr>
        <p:spPr bwMode="auto">
          <a:xfrm>
            <a:off x="914400" y="914400"/>
            <a:ext cx="7620000" cy="461963"/>
          </a:xfrm>
          <a:prstGeom prst="rect">
            <a:avLst/>
          </a:prstGeom>
          <a:noFill/>
          <a:ln w="9525">
            <a:noFill/>
            <a:miter lim="800000"/>
            <a:headEnd/>
            <a:tailEnd/>
          </a:ln>
        </p:spPr>
        <p:txBody>
          <a:bodyPr>
            <a:spAutoFit/>
          </a:bodyPr>
          <a:lstStyle/>
          <a:p>
            <a:pPr algn="r" rtl="1" fontAlgn="base">
              <a:spcBef>
                <a:spcPct val="0"/>
              </a:spcBef>
              <a:spcAft>
                <a:spcPct val="0"/>
              </a:spcAft>
            </a:pPr>
            <a:r>
              <a:rPr lang="fa-IR" sz="2400" b="1" dirty="0">
                <a:solidFill>
                  <a:srgbClr val="C00000"/>
                </a:solidFill>
                <a:latin typeface="Times New Roman" pitchFamily="18" charset="0"/>
                <a:cs typeface="B Nazanin" pitchFamily="2" charset="-78"/>
              </a:rPr>
              <a:t>روش طرح اختلاط مارشال</a:t>
            </a:r>
            <a:endParaRPr lang="en-US" sz="2400" b="1" dirty="0">
              <a:solidFill>
                <a:srgbClr val="C00000"/>
              </a:solidFill>
              <a:latin typeface="Times New Roman" pitchFamily="18" charset="0"/>
              <a:cs typeface="B Nazanin" pitchFamily="2" charset="-78"/>
            </a:endParaRPr>
          </a:p>
        </p:txBody>
      </p:sp>
      <p:sp>
        <p:nvSpPr>
          <p:cNvPr id="5" name="Rectangle 4"/>
          <p:cNvSpPr>
            <a:spLocks noChangeArrowheads="1"/>
          </p:cNvSpPr>
          <p:nvPr/>
        </p:nvSpPr>
        <p:spPr bwMode="auto">
          <a:xfrm>
            <a:off x="381000" y="1857613"/>
            <a:ext cx="8305800" cy="3323987"/>
          </a:xfrm>
          <a:prstGeom prst="rect">
            <a:avLst/>
          </a:prstGeom>
          <a:noFill/>
          <a:ln w="9525">
            <a:noFill/>
            <a:miter lim="800000"/>
            <a:headEnd/>
            <a:tailEnd/>
          </a:ln>
        </p:spPr>
        <p:txBody>
          <a:bodyPr wrap="square">
            <a:spAutoFit/>
          </a:bodyPr>
          <a:lstStyle/>
          <a:p>
            <a:pPr algn="just" rtl="1" fontAlgn="base">
              <a:spcBef>
                <a:spcPts val="1200"/>
              </a:spcBef>
              <a:spcAft>
                <a:spcPct val="0"/>
              </a:spcAft>
              <a:defRPr/>
            </a:pPr>
            <a:r>
              <a:rPr lang="fa-IR" b="1" dirty="0">
                <a:solidFill>
                  <a:srgbClr val="C00000"/>
                </a:solidFill>
                <a:latin typeface="Times New Roman" pitchFamily="18" charset="0"/>
                <a:ea typeface="Times New Roman" pitchFamily="18" charset="0"/>
                <a:cs typeface="B Nazanin" pitchFamily="2" charset="-78"/>
              </a:rPr>
              <a:t>تهيه و ساخت نمونه‌هاي مخلوط آسفالتي با درصدهاي مختلف قير و تراكم آنها:</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چند سري از نمونه‌ها با درصدهاي مختلف قير ساخته و مورد آزمايش قرار مي‌گيرد</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بهترين نمونه‌اي كه با مشخصات و معيارهاي طرح هماهنگي داشته باشد انتخاب مي شود.</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حداقل سه نمونه براي هر درصد قير تهيه مي‌گردد </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هر سري نمونه با افزايش </a:t>
            </a:r>
            <a:r>
              <a:rPr lang="en-US" b="1" dirty="0">
                <a:solidFill>
                  <a:srgbClr val="000000"/>
                </a:solidFill>
                <a:latin typeface="Times New Roman" pitchFamily="18" charset="0"/>
                <a:ea typeface="Times New Roman" pitchFamily="18" charset="0"/>
                <a:cs typeface="B Nazanin" pitchFamily="2" charset="-78"/>
              </a:rPr>
              <a:t>0.5%</a:t>
            </a:r>
            <a:r>
              <a:rPr lang="fa-IR" b="1" dirty="0">
                <a:solidFill>
                  <a:srgbClr val="000000"/>
                </a:solidFill>
                <a:latin typeface="Times New Roman" pitchFamily="18" charset="0"/>
                <a:ea typeface="Times New Roman" pitchFamily="18" charset="0"/>
                <a:cs typeface="B Nazanin" pitchFamily="2" charset="-78"/>
              </a:rPr>
              <a:t> قير طوری تهيه مي‌شود كه دو سري نمونه مخلوط آسفالتي با درصد قير بيشتر و دو سري نمونه مخلوط آسفالتي با قير كمتر نسبت به مخلوط آسفالتي بهينه به دست آيد.</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بنابراين براي تهيه طرح اختلاط مخلوط‌هاي آسفالتي به روش مارشال معمولاً 6 سري نمونه با درصدهاي مختلف قير كه جمعاً 18 سري مي‌باشد، تهيه مي‌شود. </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روش ساخت و تهيه نمونه‌هاي مخلوط آسفالتي جهت طرح اختلاط آسفالت بر اساس روش استاندارد  </a:t>
            </a:r>
            <a:r>
              <a:rPr lang="en-US" b="1" dirty="0">
                <a:solidFill>
                  <a:srgbClr val="000000"/>
                </a:solidFill>
                <a:latin typeface="Times New Roman" pitchFamily="18" charset="0"/>
                <a:ea typeface="Times New Roman" pitchFamily="18" charset="0"/>
                <a:cs typeface="B Nazanin" pitchFamily="2" charset="-78"/>
              </a:rPr>
              <a:t>(ASTM-D1559) </a:t>
            </a:r>
            <a:r>
              <a:rPr lang="fa-IR" b="1" dirty="0">
                <a:solidFill>
                  <a:srgbClr val="000000"/>
                </a:solidFill>
                <a:latin typeface="Times New Roman" pitchFamily="18" charset="0"/>
                <a:ea typeface="Times New Roman" pitchFamily="18" charset="0"/>
                <a:cs typeface="B Nazanin" pitchFamily="2" charset="-78"/>
              </a:rPr>
              <a:t> انجام مي‌گردد</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a:spLocks noChangeArrowheads="1"/>
          </p:cNvSpPr>
          <p:nvPr/>
        </p:nvSpPr>
        <p:spPr bwMode="auto">
          <a:xfrm>
            <a:off x="914400" y="914400"/>
            <a:ext cx="7620000" cy="461963"/>
          </a:xfrm>
          <a:prstGeom prst="rect">
            <a:avLst/>
          </a:prstGeom>
          <a:noFill/>
          <a:ln w="9525">
            <a:noFill/>
            <a:miter lim="800000"/>
            <a:headEnd/>
            <a:tailEnd/>
          </a:ln>
        </p:spPr>
        <p:txBody>
          <a:bodyPr>
            <a:spAutoFit/>
          </a:bodyPr>
          <a:lstStyle/>
          <a:p>
            <a:pPr algn="r" rtl="1" fontAlgn="base">
              <a:spcBef>
                <a:spcPct val="0"/>
              </a:spcBef>
              <a:spcAft>
                <a:spcPct val="0"/>
              </a:spcAft>
            </a:pPr>
            <a:r>
              <a:rPr lang="fa-IR" sz="2400" b="1" dirty="0">
                <a:solidFill>
                  <a:srgbClr val="C00000"/>
                </a:solidFill>
                <a:latin typeface="Times New Roman" pitchFamily="18" charset="0"/>
                <a:cs typeface="B Nazanin" pitchFamily="2" charset="-78"/>
              </a:rPr>
              <a:t>روش طرح اختلاط مارشال</a:t>
            </a:r>
            <a:endParaRPr lang="en-US" sz="2400" b="1" dirty="0">
              <a:solidFill>
                <a:srgbClr val="C00000"/>
              </a:solidFill>
              <a:latin typeface="Times New Roman" pitchFamily="18" charset="0"/>
              <a:cs typeface="B Nazanin" pitchFamily="2" charset="-78"/>
            </a:endParaRPr>
          </a:p>
        </p:txBody>
      </p:sp>
      <p:pic>
        <p:nvPicPr>
          <p:cNvPr id="4" name="Picture 2" descr="stability_flow"/>
          <p:cNvPicPr>
            <a:picLocks noChangeAspect="1" noChangeArrowheads="1"/>
          </p:cNvPicPr>
          <p:nvPr/>
        </p:nvPicPr>
        <p:blipFill>
          <a:blip r:embed="rId2" cstate="print"/>
          <a:srcRect/>
          <a:stretch>
            <a:fillRect/>
          </a:stretch>
        </p:blipFill>
        <p:spPr bwMode="auto">
          <a:xfrm>
            <a:off x="1676400" y="1809750"/>
            <a:ext cx="5334000" cy="3546475"/>
          </a:xfrm>
          <a:prstGeom prst="rect">
            <a:avLst/>
          </a:prstGeom>
          <a:noFill/>
          <a:ln w="9525">
            <a:noFill/>
            <a:miter lim="800000"/>
            <a:headEnd/>
            <a:tailEnd/>
          </a:ln>
        </p:spPr>
      </p:pic>
      <p:sp>
        <p:nvSpPr>
          <p:cNvPr id="6" name="Rectangle 5"/>
          <p:cNvSpPr>
            <a:spLocks noChangeArrowheads="1"/>
          </p:cNvSpPr>
          <p:nvPr/>
        </p:nvSpPr>
        <p:spPr bwMode="auto">
          <a:xfrm>
            <a:off x="3276600" y="5695950"/>
            <a:ext cx="2009775" cy="400050"/>
          </a:xfrm>
          <a:prstGeom prst="rect">
            <a:avLst/>
          </a:prstGeom>
          <a:noFill/>
          <a:ln w="9525">
            <a:noFill/>
            <a:miter lim="800000"/>
            <a:headEnd/>
            <a:tailEnd/>
          </a:ln>
        </p:spPr>
        <p:txBody>
          <a:bodyPr wrap="none">
            <a:spAutoFit/>
          </a:bodyPr>
          <a:lstStyle/>
          <a:p>
            <a:pPr fontAlgn="base">
              <a:spcBef>
                <a:spcPct val="0"/>
              </a:spcBef>
              <a:spcAft>
                <a:spcPct val="0"/>
              </a:spcAft>
            </a:pPr>
            <a:r>
              <a:rPr lang="fa-IR" sz="2000">
                <a:solidFill>
                  <a:srgbClr val="000000"/>
                </a:solidFill>
                <a:latin typeface="Times New Roman" pitchFamily="18" charset="0"/>
                <a:cs typeface="B Nazanin" pitchFamily="2" charset="-78"/>
              </a:rPr>
              <a:t>دستگاه آزمايش مارشال</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cs typeface="B Nazanin" pitchFamily="2" charset="-78"/>
              </a:rPr>
              <a:pPr algn="ctr"/>
              <a:t>4</a:t>
            </a:fld>
            <a:endParaRPr lang="en-US" dirty="0">
              <a:solidFill>
                <a:srgbClr val="000000"/>
              </a:solidFill>
              <a:cs typeface="B Nazanin" pitchFamily="2" charset="-78"/>
            </a:endParaRPr>
          </a:p>
        </p:txBody>
      </p:sp>
      <p:sp>
        <p:nvSpPr>
          <p:cNvPr id="7" name="Rectangle 6"/>
          <p:cNvSpPr/>
          <p:nvPr/>
        </p:nvSpPr>
        <p:spPr>
          <a:xfrm>
            <a:off x="457200" y="1752600"/>
            <a:ext cx="8305800" cy="492443"/>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دانه‌بندي خاك</a:t>
            </a:r>
          </a:p>
        </p:txBody>
      </p:sp>
      <p:sp>
        <p:nvSpPr>
          <p:cNvPr id="19" name="TextBox 18"/>
          <p:cNvSpPr txBox="1"/>
          <p:nvPr/>
        </p:nvSpPr>
        <p:spPr>
          <a:xfrm>
            <a:off x="3581400" y="2133600"/>
            <a:ext cx="4800600" cy="646331"/>
          </a:xfrm>
          <a:prstGeom prst="rect">
            <a:avLst/>
          </a:prstGeom>
          <a:noFill/>
        </p:spPr>
        <p:txBody>
          <a:bodyPr wrap="square" rtlCol="0">
            <a:spAutoFit/>
          </a:bodyPr>
          <a:lstStyle/>
          <a:p>
            <a:pPr algn="r" rtl="1"/>
            <a:r>
              <a:rPr lang="fa-IR" b="1" dirty="0">
                <a:solidFill>
                  <a:srgbClr val="000000"/>
                </a:solidFill>
                <a:cs typeface="B Nazanin" pitchFamily="2" charset="-78"/>
              </a:rPr>
              <a:t>شماره الک : تعداد روزنه هاي الک در 1 اينچ ( </a:t>
            </a:r>
            <a:r>
              <a:rPr lang="en-US" b="1" dirty="0">
                <a:solidFill>
                  <a:srgbClr val="000000"/>
                </a:solidFill>
                <a:cs typeface="B Nazanin" pitchFamily="2" charset="-78"/>
              </a:rPr>
              <a:t>2.5 cm</a:t>
            </a:r>
            <a:r>
              <a:rPr lang="fa-IR" b="1" dirty="0">
                <a:solidFill>
                  <a:srgbClr val="000000"/>
                </a:solidFill>
                <a:cs typeface="B Nazanin" pitchFamily="2" charset="-78"/>
              </a:rPr>
              <a:t> )</a:t>
            </a:r>
          </a:p>
          <a:p>
            <a:pPr algn="r" rtl="1"/>
            <a:endParaRPr lang="en-US" b="1" dirty="0">
              <a:solidFill>
                <a:srgbClr val="000000"/>
              </a:solidFill>
              <a:cs typeface="B Nazanin" pitchFamily="2" charset="-78"/>
            </a:endParaRPr>
          </a:p>
        </p:txBody>
      </p:sp>
      <p:graphicFrame>
        <p:nvGraphicFramePr>
          <p:cNvPr id="20" name="Table 19"/>
          <p:cNvGraphicFramePr>
            <a:graphicFrameLocks noGrp="1"/>
          </p:cNvGraphicFramePr>
          <p:nvPr/>
        </p:nvGraphicFramePr>
        <p:xfrm>
          <a:off x="3276600" y="2667000"/>
          <a:ext cx="4953000" cy="3458104"/>
        </p:xfrm>
        <a:graphic>
          <a:graphicData uri="http://schemas.openxmlformats.org/drawingml/2006/table">
            <a:tbl>
              <a:tblPr firstRow="1" bandRow="1">
                <a:tableStyleId>{5C22544A-7EE6-4342-B048-85BDC9FD1C3A}</a:tableStyleId>
              </a:tblPr>
              <a:tblGrid>
                <a:gridCol w="2587388">
                  <a:extLst>
                    <a:ext uri="{9D8B030D-6E8A-4147-A177-3AD203B41FA5}">
                      <a16:colId xmlns:a16="http://schemas.microsoft.com/office/drawing/2014/main" xmlns="" val="20000"/>
                    </a:ext>
                  </a:extLst>
                </a:gridCol>
                <a:gridCol w="2365612">
                  <a:extLst>
                    <a:ext uri="{9D8B030D-6E8A-4147-A177-3AD203B41FA5}">
                      <a16:colId xmlns:a16="http://schemas.microsoft.com/office/drawing/2014/main" xmlns="" val="20001"/>
                    </a:ext>
                  </a:extLst>
                </a:gridCol>
              </a:tblGrid>
              <a:tr h="595735">
                <a:tc>
                  <a:txBody>
                    <a:bodyPr/>
                    <a:lstStyle/>
                    <a:p>
                      <a:pPr algn="ctr" rtl="1"/>
                      <a:r>
                        <a:rPr lang="fa-IR" sz="2000" b="1" dirty="0" smtClean="0"/>
                        <a:t>شماره الک </a:t>
                      </a:r>
                      <a:endParaRPr lang="en-US" sz="2000" b="1" dirty="0"/>
                    </a:p>
                  </a:txBody>
                  <a:tcPr/>
                </a:tc>
                <a:tc>
                  <a:txBody>
                    <a:bodyPr/>
                    <a:lstStyle/>
                    <a:p>
                      <a:pPr algn="ctr" rtl="1"/>
                      <a:r>
                        <a:rPr lang="fa-IR" sz="2000" b="1" dirty="0" smtClean="0"/>
                        <a:t>اندازه روزنه ( </a:t>
                      </a:r>
                      <a:r>
                        <a:rPr lang="en-US" sz="2000" b="1" dirty="0" smtClean="0"/>
                        <a:t>mm</a:t>
                      </a:r>
                      <a:r>
                        <a:rPr lang="fa-IR" sz="2000" b="1" baseline="0" dirty="0" smtClean="0"/>
                        <a:t> ) </a:t>
                      </a:r>
                      <a:endParaRPr lang="en-US" sz="2000" b="1" dirty="0"/>
                    </a:p>
                  </a:txBody>
                  <a:tcPr/>
                </a:tc>
                <a:extLst>
                  <a:ext uri="{0D108BD9-81ED-4DB2-BD59-A6C34878D82A}">
                    <a16:rowId xmlns:a16="http://schemas.microsoft.com/office/drawing/2014/main" xmlns="" val="10000"/>
                  </a:ext>
                </a:extLst>
              </a:tr>
              <a:tr h="457896">
                <a:tc>
                  <a:txBody>
                    <a:bodyPr/>
                    <a:lstStyle/>
                    <a:p>
                      <a:pPr algn="ctr" rtl="1"/>
                      <a:r>
                        <a:rPr lang="fa-IR" b="1" dirty="0" smtClean="0"/>
                        <a:t>4</a:t>
                      </a:r>
                      <a:r>
                        <a:rPr lang="fa-IR" b="1" baseline="0" dirty="0" smtClean="0"/>
                        <a:t> #</a:t>
                      </a:r>
                      <a:endParaRPr lang="en-US" b="1" dirty="0"/>
                    </a:p>
                  </a:txBody>
                  <a:tcPr/>
                </a:tc>
                <a:tc>
                  <a:txBody>
                    <a:bodyPr/>
                    <a:lstStyle/>
                    <a:p>
                      <a:pPr algn="ctr" rtl="1"/>
                      <a:r>
                        <a:rPr lang="en-US" b="1" dirty="0" smtClean="0"/>
                        <a:t> mm</a:t>
                      </a:r>
                      <a:r>
                        <a:rPr lang="fa-IR" b="1" dirty="0" smtClean="0"/>
                        <a:t>4.750</a:t>
                      </a:r>
                      <a:endParaRPr lang="en-US" b="1" dirty="0"/>
                    </a:p>
                  </a:txBody>
                  <a:tcPr/>
                </a:tc>
                <a:extLst>
                  <a:ext uri="{0D108BD9-81ED-4DB2-BD59-A6C34878D82A}">
                    <a16:rowId xmlns:a16="http://schemas.microsoft.com/office/drawing/2014/main" xmlns="" val="10001"/>
                  </a:ext>
                </a:extLst>
              </a:tr>
              <a:tr h="397689">
                <a:tc>
                  <a:txBody>
                    <a:bodyPr/>
                    <a:lstStyle/>
                    <a:p>
                      <a:pPr algn="ctr" rtl="1"/>
                      <a:r>
                        <a:rPr lang="fa-IR" b="1" dirty="0" smtClean="0"/>
                        <a:t>10 #</a:t>
                      </a:r>
                      <a:endParaRPr lang="en-US" b="1" dirty="0"/>
                    </a:p>
                  </a:txBody>
                  <a:tcPr/>
                </a:tc>
                <a:tc>
                  <a:txBody>
                    <a:bodyPr/>
                    <a:lstStyle/>
                    <a:p>
                      <a:pPr algn="ctr" rtl="1"/>
                      <a:r>
                        <a:rPr lang="en-US" b="1" dirty="0" smtClean="0"/>
                        <a:t> mm</a:t>
                      </a:r>
                      <a:r>
                        <a:rPr lang="fa-IR" b="1" dirty="0" smtClean="0"/>
                        <a:t>2.000</a:t>
                      </a:r>
                      <a:endParaRPr lang="en-US" b="1" dirty="0"/>
                    </a:p>
                  </a:txBody>
                  <a:tcPr/>
                </a:tc>
                <a:extLst>
                  <a:ext uri="{0D108BD9-81ED-4DB2-BD59-A6C34878D82A}">
                    <a16:rowId xmlns:a16="http://schemas.microsoft.com/office/drawing/2014/main" xmlns="" val="10002"/>
                  </a:ext>
                </a:extLst>
              </a:tr>
              <a:tr h="451556">
                <a:tc>
                  <a:txBody>
                    <a:bodyPr/>
                    <a:lstStyle/>
                    <a:p>
                      <a:pPr algn="ctr" rtl="1"/>
                      <a:r>
                        <a:rPr lang="fa-IR" b="1" dirty="0" smtClean="0"/>
                        <a:t>40 #</a:t>
                      </a:r>
                      <a:endParaRPr lang="en-US" b="1" dirty="0"/>
                    </a:p>
                  </a:txBody>
                  <a:tcPr/>
                </a:tc>
                <a:tc>
                  <a:txBody>
                    <a:bodyPr/>
                    <a:lstStyle/>
                    <a:p>
                      <a:pPr algn="ctr" rtl="1"/>
                      <a:r>
                        <a:rPr lang="en-US" b="1" dirty="0" smtClean="0"/>
                        <a:t> mm</a:t>
                      </a:r>
                      <a:r>
                        <a:rPr lang="fa-IR" b="1" dirty="0" smtClean="0"/>
                        <a:t>0.425</a:t>
                      </a:r>
                      <a:endParaRPr lang="en-US" b="1" dirty="0"/>
                    </a:p>
                  </a:txBody>
                  <a:tcPr/>
                </a:tc>
                <a:extLst>
                  <a:ext uri="{0D108BD9-81ED-4DB2-BD59-A6C34878D82A}">
                    <a16:rowId xmlns:a16="http://schemas.microsoft.com/office/drawing/2014/main" xmlns="" val="10003"/>
                  </a:ext>
                </a:extLst>
              </a:tr>
              <a:tr h="466608">
                <a:tc>
                  <a:txBody>
                    <a:bodyPr/>
                    <a:lstStyle/>
                    <a:p>
                      <a:pPr algn="ctr" rtl="1"/>
                      <a:r>
                        <a:rPr lang="fa-IR" b="1" dirty="0" smtClean="0"/>
                        <a:t>50 #</a:t>
                      </a:r>
                      <a:endParaRPr lang="en-US" b="1" dirty="0"/>
                    </a:p>
                  </a:txBody>
                  <a:tcPr/>
                </a:tc>
                <a:tc>
                  <a:txBody>
                    <a:bodyPr/>
                    <a:lstStyle/>
                    <a:p>
                      <a:pPr algn="ctr" rtl="1"/>
                      <a:r>
                        <a:rPr lang="en-US" b="1" dirty="0" smtClean="0"/>
                        <a:t> mm</a:t>
                      </a:r>
                      <a:r>
                        <a:rPr lang="fa-IR" b="1" dirty="0" smtClean="0"/>
                        <a:t>0.300</a:t>
                      </a:r>
                      <a:endParaRPr lang="en-US" b="1" dirty="0"/>
                    </a:p>
                  </a:txBody>
                  <a:tcPr/>
                </a:tc>
                <a:extLst>
                  <a:ext uri="{0D108BD9-81ED-4DB2-BD59-A6C34878D82A}">
                    <a16:rowId xmlns:a16="http://schemas.microsoft.com/office/drawing/2014/main" xmlns="" val="10004"/>
                  </a:ext>
                </a:extLst>
              </a:tr>
              <a:tr h="490372">
                <a:tc>
                  <a:txBody>
                    <a:bodyPr/>
                    <a:lstStyle/>
                    <a:p>
                      <a:pPr algn="ctr" rtl="1"/>
                      <a:r>
                        <a:rPr lang="fa-IR" b="1" dirty="0" smtClean="0"/>
                        <a:t>100 #</a:t>
                      </a:r>
                      <a:endParaRPr lang="en-US" b="1" dirty="0"/>
                    </a:p>
                  </a:txBody>
                  <a:tcPr/>
                </a:tc>
                <a:tc>
                  <a:txBody>
                    <a:bodyPr/>
                    <a:lstStyle/>
                    <a:p>
                      <a:pPr algn="ctr" rtl="1"/>
                      <a:r>
                        <a:rPr lang="en-US" b="1" dirty="0" smtClean="0"/>
                        <a:t> mm</a:t>
                      </a:r>
                      <a:r>
                        <a:rPr lang="fa-IR" b="1" dirty="0" smtClean="0"/>
                        <a:t>0.150</a:t>
                      </a:r>
                      <a:endParaRPr lang="en-US" b="1" dirty="0"/>
                    </a:p>
                  </a:txBody>
                  <a:tcPr/>
                </a:tc>
                <a:extLst>
                  <a:ext uri="{0D108BD9-81ED-4DB2-BD59-A6C34878D82A}">
                    <a16:rowId xmlns:a16="http://schemas.microsoft.com/office/drawing/2014/main" xmlns="" val="10005"/>
                  </a:ext>
                </a:extLst>
              </a:tr>
              <a:tr h="492943">
                <a:tc>
                  <a:txBody>
                    <a:bodyPr/>
                    <a:lstStyle/>
                    <a:p>
                      <a:pPr algn="ctr" rtl="1"/>
                      <a:r>
                        <a:rPr lang="fa-IR" b="1" dirty="0" smtClean="0"/>
                        <a:t>200 #</a:t>
                      </a:r>
                      <a:endParaRPr lang="en-US" b="1" dirty="0"/>
                    </a:p>
                  </a:txBody>
                  <a:tcPr/>
                </a:tc>
                <a:tc>
                  <a:txBody>
                    <a:bodyPr/>
                    <a:lstStyle/>
                    <a:p>
                      <a:pPr algn="ctr" rtl="1"/>
                      <a:r>
                        <a:rPr lang="en-US" b="1" dirty="0" smtClean="0"/>
                        <a:t> mm</a:t>
                      </a:r>
                      <a:r>
                        <a:rPr lang="fa-IR" b="1" dirty="0" smtClean="0"/>
                        <a:t>0.075</a:t>
                      </a:r>
                      <a:endParaRPr lang="en-US" b="1" dirty="0"/>
                    </a:p>
                  </a:txBody>
                  <a:tcPr/>
                </a:tc>
                <a:extLst>
                  <a:ext uri="{0D108BD9-81ED-4DB2-BD59-A6C34878D82A}">
                    <a16:rowId xmlns:a16="http://schemas.microsoft.com/office/drawing/2014/main" xmlns="" val="10006"/>
                  </a:ext>
                </a:extLst>
              </a:tr>
            </a:tbl>
          </a:graphicData>
        </a:graphic>
      </p:graphicFrame>
      <p:grpSp>
        <p:nvGrpSpPr>
          <p:cNvPr id="2" name="Group 20"/>
          <p:cNvGrpSpPr/>
          <p:nvPr/>
        </p:nvGrpSpPr>
        <p:grpSpPr>
          <a:xfrm>
            <a:off x="-80641" y="1752600"/>
            <a:ext cx="2900041" cy="4953000"/>
            <a:chOff x="-80641" y="1219200"/>
            <a:chExt cx="2900041" cy="4953000"/>
          </a:xfrm>
        </p:grpSpPr>
        <p:sp>
          <p:nvSpPr>
            <p:cNvPr id="22" name="Can 21"/>
            <p:cNvSpPr/>
            <p:nvPr/>
          </p:nvSpPr>
          <p:spPr>
            <a:xfrm>
              <a:off x="1066800" y="5334000"/>
              <a:ext cx="1752600" cy="838200"/>
            </a:xfrm>
            <a:prstGeom prst="can">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en-US" b="1" dirty="0">
                  <a:solidFill>
                    <a:srgbClr val="FFFFFF"/>
                  </a:solidFill>
                </a:rPr>
                <a:t>PAN</a:t>
              </a:r>
            </a:p>
          </p:txBody>
        </p:sp>
        <p:sp>
          <p:nvSpPr>
            <p:cNvPr id="23" name="Can 22"/>
            <p:cNvSpPr/>
            <p:nvPr/>
          </p:nvSpPr>
          <p:spPr>
            <a:xfrm>
              <a:off x="1066800" y="4648200"/>
              <a:ext cx="1752600" cy="838200"/>
            </a:xfrm>
            <a:prstGeom prst="can">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fa-IR" b="1" dirty="0">
                  <a:solidFill>
                    <a:srgbClr val="FFFFFF"/>
                  </a:solidFill>
                </a:rPr>
                <a:t>200 #</a:t>
              </a:r>
              <a:endParaRPr lang="en-US" b="1" dirty="0">
                <a:solidFill>
                  <a:srgbClr val="FFFFFF"/>
                </a:solidFill>
              </a:endParaRPr>
            </a:p>
          </p:txBody>
        </p:sp>
        <p:sp>
          <p:nvSpPr>
            <p:cNvPr id="24" name="Can 23"/>
            <p:cNvSpPr/>
            <p:nvPr/>
          </p:nvSpPr>
          <p:spPr>
            <a:xfrm>
              <a:off x="1066800" y="3962400"/>
              <a:ext cx="1752600" cy="838200"/>
            </a:xfrm>
            <a:prstGeom prst="can">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fa-IR" b="1" dirty="0">
                  <a:solidFill>
                    <a:srgbClr val="FFFFFF"/>
                  </a:solidFill>
                </a:rPr>
                <a:t>100 #</a:t>
              </a:r>
              <a:endParaRPr lang="en-US" b="1" dirty="0">
                <a:solidFill>
                  <a:srgbClr val="FFFFFF"/>
                </a:solidFill>
              </a:endParaRPr>
            </a:p>
          </p:txBody>
        </p:sp>
        <p:sp>
          <p:nvSpPr>
            <p:cNvPr id="25" name="Can 24"/>
            <p:cNvSpPr/>
            <p:nvPr/>
          </p:nvSpPr>
          <p:spPr>
            <a:xfrm>
              <a:off x="1066800" y="3276600"/>
              <a:ext cx="1752600" cy="838200"/>
            </a:xfrm>
            <a:prstGeom prst="can">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fa-IR" b="1" dirty="0">
                  <a:solidFill>
                    <a:srgbClr val="FFFFFF"/>
                  </a:solidFill>
                </a:rPr>
                <a:t>50 #</a:t>
              </a:r>
              <a:endParaRPr lang="en-US" b="1" dirty="0">
                <a:solidFill>
                  <a:srgbClr val="FFFFFF"/>
                </a:solidFill>
              </a:endParaRPr>
            </a:p>
          </p:txBody>
        </p:sp>
        <p:sp>
          <p:nvSpPr>
            <p:cNvPr id="26" name="Can 25"/>
            <p:cNvSpPr/>
            <p:nvPr/>
          </p:nvSpPr>
          <p:spPr>
            <a:xfrm>
              <a:off x="1066800" y="2590800"/>
              <a:ext cx="1752600" cy="838200"/>
            </a:xfrm>
            <a:prstGeom prst="can">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fa-IR" b="1" dirty="0">
                  <a:solidFill>
                    <a:srgbClr val="FFFFFF"/>
                  </a:solidFill>
                </a:rPr>
                <a:t>40 #</a:t>
              </a:r>
              <a:endParaRPr lang="en-US" b="1" dirty="0">
                <a:solidFill>
                  <a:srgbClr val="FFFFFF"/>
                </a:solidFill>
              </a:endParaRPr>
            </a:p>
          </p:txBody>
        </p:sp>
        <p:sp>
          <p:nvSpPr>
            <p:cNvPr id="27" name="Can 26"/>
            <p:cNvSpPr/>
            <p:nvPr/>
          </p:nvSpPr>
          <p:spPr>
            <a:xfrm>
              <a:off x="1066800" y="1905000"/>
              <a:ext cx="1752600" cy="838200"/>
            </a:xfrm>
            <a:prstGeom prst="can">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fa-IR" b="1" dirty="0">
                  <a:solidFill>
                    <a:srgbClr val="FFFFFF"/>
                  </a:solidFill>
                </a:rPr>
                <a:t>10 #</a:t>
              </a:r>
              <a:endParaRPr lang="en-US" b="1" dirty="0">
                <a:solidFill>
                  <a:srgbClr val="FFFFFF"/>
                </a:solidFill>
              </a:endParaRPr>
            </a:p>
          </p:txBody>
        </p:sp>
        <p:sp>
          <p:nvSpPr>
            <p:cNvPr id="28" name="Can 27"/>
            <p:cNvSpPr/>
            <p:nvPr/>
          </p:nvSpPr>
          <p:spPr>
            <a:xfrm>
              <a:off x="1066800" y="1219200"/>
              <a:ext cx="1752600" cy="838200"/>
            </a:xfrm>
            <a:prstGeom prst="can">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fa-IR" b="1" dirty="0">
                  <a:solidFill>
                    <a:srgbClr val="FFFFFF"/>
                  </a:solidFill>
                </a:rPr>
                <a:t>4 #</a:t>
              </a:r>
              <a:endParaRPr lang="en-US" b="1" dirty="0">
                <a:solidFill>
                  <a:srgbClr val="FFFFFF"/>
                </a:solidFill>
              </a:endParaRPr>
            </a:p>
          </p:txBody>
        </p:sp>
        <p:cxnSp>
          <p:nvCxnSpPr>
            <p:cNvPr id="29" name="Straight Connector 28"/>
            <p:cNvCxnSpPr/>
            <p:nvPr/>
          </p:nvCxnSpPr>
          <p:spPr>
            <a:xfrm rot="10800000">
              <a:off x="533400" y="1981200"/>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rot="10800000">
              <a:off x="533400" y="4744420"/>
              <a:ext cx="5334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31" name="Rectangle 30"/>
            <p:cNvSpPr/>
            <p:nvPr/>
          </p:nvSpPr>
          <p:spPr>
            <a:xfrm>
              <a:off x="228600" y="1524000"/>
              <a:ext cx="538930" cy="461665"/>
            </a:xfrm>
            <a:prstGeom prst="rect">
              <a:avLst/>
            </a:prstGeom>
          </p:spPr>
          <p:txBody>
            <a:bodyPr wrap="none">
              <a:spAutoFit/>
            </a:bodyPr>
            <a:lstStyle/>
            <a:p>
              <a:r>
                <a:rPr lang="fa-IR" sz="2400" b="1" dirty="0">
                  <a:solidFill>
                    <a:srgbClr val="000000"/>
                  </a:solidFill>
                </a:rPr>
                <a:t>شن</a:t>
              </a:r>
              <a:endParaRPr lang="en-US" b="1" dirty="0">
                <a:solidFill>
                  <a:srgbClr val="000000"/>
                </a:solidFill>
              </a:endParaRPr>
            </a:p>
          </p:txBody>
        </p:sp>
        <p:sp>
          <p:nvSpPr>
            <p:cNvPr id="32" name="Rectangle 31"/>
            <p:cNvSpPr/>
            <p:nvPr/>
          </p:nvSpPr>
          <p:spPr>
            <a:xfrm>
              <a:off x="-80641" y="4796135"/>
              <a:ext cx="918841" cy="461665"/>
            </a:xfrm>
            <a:prstGeom prst="rect">
              <a:avLst/>
            </a:prstGeom>
          </p:spPr>
          <p:txBody>
            <a:bodyPr wrap="none">
              <a:spAutoFit/>
            </a:bodyPr>
            <a:lstStyle/>
            <a:p>
              <a:r>
                <a:rPr lang="fa-IR" sz="2400" b="1" dirty="0">
                  <a:solidFill>
                    <a:srgbClr val="000000"/>
                  </a:solidFill>
                </a:rPr>
                <a:t>ريزدانه</a:t>
              </a:r>
              <a:endParaRPr lang="en-US" sz="2400" b="1" dirty="0">
                <a:solidFill>
                  <a:srgbClr val="000000"/>
                </a:solidFill>
              </a:endParaRPr>
            </a:p>
          </p:txBody>
        </p:sp>
        <p:cxnSp>
          <p:nvCxnSpPr>
            <p:cNvPr id="33" name="Straight Arrow Connector 32"/>
            <p:cNvCxnSpPr/>
            <p:nvPr/>
          </p:nvCxnSpPr>
          <p:spPr>
            <a:xfrm rot="16200000" flipH="1">
              <a:off x="533400" y="5042848"/>
              <a:ext cx="608806" cy="7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p:nvPr/>
          </p:nvCxnSpPr>
          <p:spPr>
            <a:xfrm rot="5400000" flipH="1" flipV="1">
              <a:off x="571500" y="1713706"/>
              <a:ext cx="533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p:nvPr/>
          </p:nvCxnSpPr>
          <p:spPr>
            <a:xfrm rot="5400000">
              <a:off x="571500" y="2247106"/>
              <a:ext cx="533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6" name="Rectangle 35"/>
            <p:cNvSpPr/>
            <p:nvPr/>
          </p:nvSpPr>
          <p:spPr>
            <a:xfrm>
              <a:off x="76200" y="2057400"/>
              <a:ext cx="700833" cy="461665"/>
            </a:xfrm>
            <a:prstGeom prst="rect">
              <a:avLst/>
            </a:prstGeom>
          </p:spPr>
          <p:txBody>
            <a:bodyPr wrap="none">
              <a:spAutoFit/>
            </a:bodyPr>
            <a:lstStyle/>
            <a:p>
              <a:r>
                <a:rPr lang="fa-IR" sz="2400" b="1" dirty="0">
                  <a:solidFill>
                    <a:srgbClr val="000000"/>
                  </a:solidFill>
                </a:rPr>
                <a:t>ماسه</a:t>
              </a:r>
              <a:endParaRPr lang="en-US" b="1" dirty="0">
                <a:solidFill>
                  <a:srgbClr val="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a:spLocks noChangeArrowheads="1"/>
          </p:cNvSpPr>
          <p:nvPr/>
        </p:nvSpPr>
        <p:spPr bwMode="auto">
          <a:xfrm>
            <a:off x="914400" y="914400"/>
            <a:ext cx="7620000" cy="461963"/>
          </a:xfrm>
          <a:prstGeom prst="rect">
            <a:avLst/>
          </a:prstGeom>
          <a:noFill/>
          <a:ln w="9525">
            <a:noFill/>
            <a:miter lim="800000"/>
            <a:headEnd/>
            <a:tailEnd/>
          </a:ln>
        </p:spPr>
        <p:txBody>
          <a:bodyPr>
            <a:spAutoFit/>
          </a:bodyPr>
          <a:lstStyle/>
          <a:p>
            <a:pPr algn="r" rtl="1" fontAlgn="base">
              <a:spcBef>
                <a:spcPct val="0"/>
              </a:spcBef>
              <a:spcAft>
                <a:spcPct val="0"/>
              </a:spcAft>
            </a:pPr>
            <a:r>
              <a:rPr lang="fa-IR" sz="2400" b="1" dirty="0">
                <a:solidFill>
                  <a:srgbClr val="C00000"/>
                </a:solidFill>
                <a:latin typeface="Times New Roman" pitchFamily="18" charset="0"/>
                <a:cs typeface="B Nazanin" pitchFamily="2" charset="-78"/>
              </a:rPr>
              <a:t>روش طرح اختلاط مارشال</a:t>
            </a:r>
            <a:endParaRPr lang="en-US" sz="2400" b="1" dirty="0">
              <a:solidFill>
                <a:srgbClr val="C00000"/>
              </a:solidFill>
              <a:latin typeface="Times New Roman" pitchFamily="18" charset="0"/>
              <a:cs typeface="B Nazanin" pitchFamily="2" charset="-78"/>
            </a:endParaRPr>
          </a:p>
        </p:txBody>
      </p:sp>
      <p:sp>
        <p:nvSpPr>
          <p:cNvPr id="5" name="Rectangle 4"/>
          <p:cNvSpPr>
            <a:spLocks noChangeArrowheads="1"/>
          </p:cNvSpPr>
          <p:nvPr/>
        </p:nvSpPr>
        <p:spPr bwMode="auto">
          <a:xfrm>
            <a:off x="914400" y="1752600"/>
            <a:ext cx="7696200" cy="3632200"/>
          </a:xfrm>
          <a:prstGeom prst="rect">
            <a:avLst/>
          </a:prstGeom>
          <a:noFill/>
          <a:ln w="9525">
            <a:noFill/>
            <a:miter lim="800000"/>
            <a:headEnd/>
            <a:tailEnd/>
          </a:ln>
        </p:spPr>
        <p:txBody>
          <a:bodyPr wrap="square">
            <a:spAutoFit/>
          </a:bodyPr>
          <a:lstStyle/>
          <a:p>
            <a:pPr algn="just" rtl="1" fontAlgn="base">
              <a:spcBef>
                <a:spcPts val="1200"/>
              </a:spcBef>
              <a:spcAft>
                <a:spcPct val="0"/>
              </a:spcAft>
              <a:defRPr/>
            </a:pPr>
            <a:r>
              <a:rPr lang="fa-IR" b="1" dirty="0">
                <a:solidFill>
                  <a:srgbClr val="C00000"/>
                </a:solidFill>
                <a:latin typeface="Times New Roman" pitchFamily="18" charset="0"/>
                <a:ea typeface="Times New Roman" pitchFamily="18" charset="0"/>
                <a:cs typeface="B Nazanin" pitchFamily="2" charset="-78"/>
              </a:rPr>
              <a:t>كميت‌هاي حاصل از روش طرح اختلاط به روش مارشال:</a:t>
            </a:r>
          </a:p>
          <a:p>
            <a:pPr algn="just" rtl="1" fontAlgn="base">
              <a:spcBef>
                <a:spcPts val="1200"/>
              </a:spcBef>
              <a:spcAft>
                <a:spcPct val="0"/>
              </a:spcAft>
              <a:defRPr/>
            </a:pPr>
            <a:r>
              <a:rPr lang="fa-IR" b="1" dirty="0">
                <a:solidFill>
                  <a:srgbClr val="000000"/>
                </a:solidFill>
                <a:latin typeface="Times New Roman" pitchFamily="18" charset="0"/>
                <a:ea typeface="Times New Roman" pitchFamily="18" charset="0"/>
                <a:cs typeface="B Nazanin" pitchFamily="2" charset="-78"/>
              </a:rPr>
              <a:t>در طرح اختلاط مخلوط‌هاي آسفالتي به روش مارشال در نهايت شش كميت تعيين  مي‌گردد:</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وزن واحد حجم مخلوط آسفالتي متراكم شده</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استحكام مارشال مخلوط آسفالتي متراكم شده</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رواني مخلوط آسفالتي متراكم شده</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درصد فضاي خالي مخلوط آسفالتي متراكم شده</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درصد فضاي خالي مصالح سنگي در مخلوط آسفالتي متراكم شده</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درصد فضاي خالي مصالح سنگي پرشده با قير در مخلوط آسفالتي متراكم شده.</a:t>
            </a:r>
          </a:p>
          <a:p>
            <a:pPr marL="355600" indent="-260350" algn="just" rtl="1" fontAlgn="base">
              <a:spcBef>
                <a:spcPts val="600"/>
              </a:spcBef>
              <a:spcAft>
                <a:spcPct val="0"/>
              </a:spcAft>
              <a:buFont typeface="Wingdings" pitchFamily="2" charset="2"/>
              <a:buChar char="q"/>
              <a:defRPr/>
            </a:pPr>
            <a:endParaRPr lang="fa-IR" b="1" dirty="0">
              <a:solidFill>
                <a:srgbClr val="000000"/>
              </a:solidFill>
              <a:latin typeface="Times New Roman" pitchFamily="18" charset="0"/>
              <a:ea typeface="Times New Roman" pitchFamily="18" charset="0"/>
              <a:cs typeface="B Nazanin" pitchFamily="2" charset="-78"/>
            </a:endParaRPr>
          </a:p>
          <a:p>
            <a:pPr marL="355600" indent="-260350" algn="just" rtl="1" fontAlgn="base">
              <a:spcBef>
                <a:spcPts val="600"/>
              </a:spcBef>
              <a:spcAft>
                <a:spcPct val="0"/>
              </a:spcAft>
              <a:defRPr/>
            </a:pPr>
            <a:r>
              <a:rPr lang="fa-IR" b="1" dirty="0">
                <a:solidFill>
                  <a:srgbClr val="000000"/>
                </a:solidFill>
                <a:latin typeface="Times New Roman" pitchFamily="18" charset="0"/>
                <a:ea typeface="Times New Roman" pitchFamily="18" charset="0"/>
                <a:cs typeface="B Nazanin" pitchFamily="2" charset="-78"/>
              </a:rPr>
              <a:t>منحني تغييرات‌ اين كميت‌ها به طور جداگانه در درصدهاي مختلف قير ترسيم مي‌شود.</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a:spLocks noChangeArrowheads="1"/>
          </p:cNvSpPr>
          <p:nvPr/>
        </p:nvSpPr>
        <p:spPr bwMode="auto">
          <a:xfrm>
            <a:off x="914400" y="914400"/>
            <a:ext cx="7620000" cy="461963"/>
          </a:xfrm>
          <a:prstGeom prst="rect">
            <a:avLst/>
          </a:prstGeom>
          <a:noFill/>
          <a:ln w="9525">
            <a:noFill/>
            <a:miter lim="800000"/>
            <a:headEnd/>
            <a:tailEnd/>
          </a:ln>
        </p:spPr>
        <p:txBody>
          <a:bodyPr>
            <a:spAutoFit/>
          </a:bodyPr>
          <a:lstStyle/>
          <a:p>
            <a:pPr algn="r" rtl="1" fontAlgn="base">
              <a:spcBef>
                <a:spcPct val="0"/>
              </a:spcBef>
              <a:spcAft>
                <a:spcPct val="0"/>
              </a:spcAft>
            </a:pPr>
            <a:r>
              <a:rPr lang="fa-IR" sz="2400" b="1" dirty="0">
                <a:solidFill>
                  <a:srgbClr val="C00000"/>
                </a:solidFill>
                <a:latin typeface="Times New Roman" pitchFamily="18" charset="0"/>
                <a:cs typeface="B Nazanin" pitchFamily="2" charset="-78"/>
              </a:rPr>
              <a:t>روش طرح اختلاط مارشال</a:t>
            </a:r>
            <a:endParaRPr lang="en-US" sz="2400" b="1" dirty="0">
              <a:solidFill>
                <a:srgbClr val="C00000"/>
              </a:solidFill>
              <a:latin typeface="Times New Roman" pitchFamily="18" charset="0"/>
              <a:cs typeface="B Nazanin" pitchFamily="2" charset="-78"/>
            </a:endParaRPr>
          </a:p>
        </p:txBody>
      </p:sp>
      <p:sp>
        <p:nvSpPr>
          <p:cNvPr id="4" name="Rectangle 4"/>
          <p:cNvSpPr>
            <a:spLocks noChangeArrowheads="1"/>
          </p:cNvSpPr>
          <p:nvPr/>
        </p:nvSpPr>
        <p:spPr bwMode="auto">
          <a:xfrm>
            <a:off x="152400" y="1752600"/>
            <a:ext cx="8763000" cy="3400425"/>
          </a:xfrm>
          <a:prstGeom prst="rect">
            <a:avLst/>
          </a:prstGeom>
          <a:noFill/>
          <a:ln w="9525">
            <a:noFill/>
            <a:miter lim="800000"/>
            <a:headEnd/>
            <a:tailEnd/>
          </a:ln>
        </p:spPr>
        <p:txBody>
          <a:bodyPr>
            <a:spAutoFit/>
          </a:bodyPr>
          <a:lstStyle/>
          <a:p>
            <a:pPr algn="just" rtl="1" fontAlgn="base">
              <a:spcBef>
                <a:spcPts val="1200"/>
              </a:spcBef>
              <a:spcAft>
                <a:spcPct val="0"/>
              </a:spcAft>
              <a:defRPr/>
            </a:pPr>
            <a:r>
              <a:rPr lang="fa-IR" b="1" dirty="0">
                <a:solidFill>
                  <a:srgbClr val="C00000"/>
                </a:solidFill>
                <a:latin typeface="Times New Roman" pitchFamily="18" charset="0"/>
                <a:ea typeface="Times New Roman" pitchFamily="18" charset="0"/>
                <a:cs typeface="B Nazanin" pitchFamily="2" charset="-78"/>
              </a:rPr>
              <a:t>منحنيهای حاصل از روش طرح اختلاط به روش مارشال:</a:t>
            </a:r>
          </a:p>
          <a:p>
            <a:pPr marL="95250" algn="just" rtl="1" fontAlgn="base">
              <a:spcBef>
                <a:spcPts val="600"/>
              </a:spcBef>
              <a:spcAft>
                <a:spcPct val="0"/>
              </a:spcAft>
              <a:defRPr/>
            </a:pPr>
            <a:r>
              <a:rPr lang="fa-IR" b="1" dirty="0">
                <a:solidFill>
                  <a:srgbClr val="000000"/>
                </a:solidFill>
                <a:latin typeface="Times New Roman" pitchFamily="18" charset="0"/>
                <a:ea typeface="Times New Roman" pitchFamily="18" charset="0"/>
                <a:cs typeface="B Nazanin" pitchFamily="2" charset="-78"/>
              </a:rPr>
              <a:t>از نتايج و تحليل ‌اين منحني‌ها درصد قير بهينه براي مخلوط آسفالتي به دست مي‌آيد. از ‌اين اشكال و منحني‌ها نتايج زير حاصل مي‌شود:</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مقدار استحكام مارشال با افزايش درصد قير ابتدا افزايش، سپس كاهش مي‌يابد.</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مقدار وزن واحد حجم مخلوط آسفالتي با افزايش درصد قير ابتدا افزايش سپس كاهش مي‌يابد.</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مقدار رواني مخلوط آسفالتي همواره با افزايش درصد قير افزايش مي‌يابد.</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درصد فضاي خالي مخلوط آسفالتي با افزايش درصد قير به طور پيوسته كاهش مي‌يابد.</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درصد فضاي خالي مصالح سنگي با افزايش درصد قير معمولاً تا يك ميزان كاهش و سپس افزايش مي‌يابد.</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درصد فضاي خالي مصالح سنگي پرشده با قير با افزايش درصد قير به طور پيوسته و يكنواخت افزايش مي‌يابد.</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a:spLocks noChangeArrowheads="1"/>
          </p:cNvSpPr>
          <p:nvPr/>
        </p:nvSpPr>
        <p:spPr bwMode="auto">
          <a:xfrm>
            <a:off x="914400" y="914400"/>
            <a:ext cx="7620000" cy="461963"/>
          </a:xfrm>
          <a:prstGeom prst="rect">
            <a:avLst/>
          </a:prstGeom>
          <a:noFill/>
          <a:ln w="9525">
            <a:noFill/>
            <a:miter lim="800000"/>
            <a:headEnd/>
            <a:tailEnd/>
          </a:ln>
        </p:spPr>
        <p:txBody>
          <a:bodyPr>
            <a:spAutoFit/>
          </a:bodyPr>
          <a:lstStyle/>
          <a:p>
            <a:pPr algn="r" rtl="1" fontAlgn="base">
              <a:spcBef>
                <a:spcPct val="0"/>
              </a:spcBef>
              <a:spcAft>
                <a:spcPct val="0"/>
              </a:spcAft>
            </a:pPr>
            <a:r>
              <a:rPr lang="fa-IR" sz="2400" b="1" dirty="0">
                <a:solidFill>
                  <a:srgbClr val="C00000"/>
                </a:solidFill>
                <a:latin typeface="Times New Roman" pitchFamily="18" charset="0"/>
                <a:cs typeface="B Nazanin" pitchFamily="2" charset="-78"/>
              </a:rPr>
              <a:t>روش طرح اختلاط مارشال</a:t>
            </a:r>
            <a:endParaRPr lang="en-US" sz="2400" b="1" dirty="0">
              <a:solidFill>
                <a:srgbClr val="C00000"/>
              </a:solidFill>
              <a:latin typeface="Times New Roman" pitchFamily="18" charset="0"/>
              <a:cs typeface="B Nazanin" pitchFamily="2" charset="-78"/>
            </a:endParaRPr>
          </a:p>
        </p:txBody>
      </p:sp>
      <p:sp>
        <p:nvSpPr>
          <p:cNvPr id="5" name="Rectangle 4"/>
          <p:cNvSpPr>
            <a:spLocks noChangeArrowheads="1"/>
          </p:cNvSpPr>
          <p:nvPr/>
        </p:nvSpPr>
        <p:spPr bwMode="auto">
          <a:xfrm>
            <a:off x="228600" y="1752600"/>
            <a:ext cx="8534400" cy="3046413"/>
          </a:xfrm>
          <a:prstGeom prst="rect">
            <a:avLst/>
          </a:prstGeom>
          <a:noFill/>
          <a:ln w="9525">
            <a:noFill/>
            <a:miter lim="800000"/>
            <a:headEnd/>
            <a:tailEnd/>
          </a:ln>
        </p:spPr>
        <p:txBody>
          <a:bodyPr wrap="square">
            <a:spAutoFit/>
          </a:bodyPr>
          <a:lstStyle/>
          <a:p>
            <a:pPr algn="just" rtl="1" fontAlgn="base">
              <a:spcBef>
                <a:spcPts val="1200"/>
              </a:spcBef>
              <a:spcAft>
                <a:spcPct val="0"/>
              </a:spcAft>
              <a:defRPr/>
            </a:pPr>
            <a:r>
              <a:rPr lang="fa-IR" b="1" dirty="0">
                <a:solidFill>
                  <a:srgbClr val="C00000"/>
                </a:solidFill>
                <a:latin typeface="Times New Roman" pitchFamily="18" charset="0"/>
                <a:ea typeface="Times New Roman" pitchFamily="18" charset="0"/>
                <a:cs typeface="B Nazanin" pitchFamily="2" charset="-78"/>
              </a:rPr>
              <a:t>تعيين مقدار قير بهينه در طرح اختلاط مخلوط‌هاي آسفالتي به روش مارشال:</a:t>
            </a:r>
          </a:p>
          <a:p>
            <a:pPr marL="95250" algn="just" rtl="1" fontAlgn="base">
              <a:spcBef>
                <a:spcPts val="600"/>
              </a:spcBef>
              <a:spcAft>
                <a:spcPct val="0"/>
              </a:spcAft>
              <a:defRPr/>
            </a:pPr>
            <a:r>
              <a:rPr lang="fa-IR" b="1" dirty="0">
                <a:solidFill>
                  <a:srgbClr val="000000"/>
                </a:solidFill>
                <a:latin typeface="Times New Roman" pitchFamily="18" charset="0"/>
                <a:ea typeface="Times New Roman" pitchFamily="18" charset="0"/>
                <a:cs typeface="B Nazanin" pitchFamily="2" charset="-78"/>
              </a:rPr>
              <a:t>مقدار قير بهينه جهت طرح اختلاط مخلوط آسفالتي با توجه به شش كميت به دست آمده تعيين مي‌شود:</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ابتدا قير در حد متوسط بين 4 درصد فضاي خالي مخلوط آسفالتي، انتخاب مي‌گردد. </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سپس كميت‌هاي ديگر در ‌اين درصد قير با معيارهاي طرح اختلاط مورد ارزيابي قرار مي‌گيرد. </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چنانچه در ‌اين درصد قير همه معيارهاي مورد نظر با مشخصات مطابقت داشته باشد، ‌اين مقدار قير به عنوان قير اوليه طرح اختلاط انتخاب مي‌گردد </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چنانچه اين معيارها تأمين نگردد، اصلاحاتي در طرح اختلاط انجام مي‌شود. </a:t>
            </a:r>
          </a:p>
          <a:p>
            <a:pPr marL="355600" indent="-260350" algn="just" rtl="1" fontAlgn="base">
              <a:spcBef>
                <a:spcPts val="600"/>
              </a:spcBef>
              <a:spcAft>
                <a:spcPct val="0"/>
              </a:spcAft>
              <a:buFont typeface="Wingdings" pitchFamily="2" charset="2"/>
              <a:buChar char="q"/>
              <a:defRPr/>
            </a:pPr>
            <a:r>
              <a:rPr lang="fa-IR" b="1" dirty="0">
                <a:solidFill>
                  <a:srgbClr val="000000"/>
                </a:solidFill>
                <a:latin typeface="Times New Roman" pitchFamily="18" charset="0"/>
                <a:ea typeface="Times New Roman" pitchFamily="18" charset="0"/>
                <a:cs typeface="B Nazanin" pitchFamily="2" charset="-78"/>
              </a:rPr>
              <a:t>در نهايت طرح اختلاطي انتخاب مي‌گردد كه ضمن ‌اينكه اقتصادي است كليه معيارها و ويژگي‌هاي مورد نظر را نيز تأمين نمايد.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a:spLocks noChangeArrowheads="1"/>
          </p:cNvSpPr>
          <p:nvPr/>
        </p:nvSpPr>
        <p:spPr bwMode="auto">
          <a:xfrm>
            <a:off x="914400" y="914400"/>
            <a:ext cx="7620000" cy="461963"/>
          </a:xfrm>
          <a:prstGeom prst="rect">
            <a:avLst/>
          </a:prstGeom>
          <a:noFill/>
          <a:ln w="9525">
            <a:noFill/>
            <a:miter lim="800000"/>
            <a:headEnd/>
            <a:tailEnd/>
          </a:ln>
        </p:spPr>
        <p:txBody>
          <a:bodyPr>
            <a:spAutoFit/>
          </a:bodyPr>
          <a:lstStyle/>
          <a:p>
            <a:pPr algn="r" rtl="1" fontAlgn="base">
              <a:spcBef>
                <a:spcPct val="0"/>
              </a:spcBef>
              <a:spcAft>
                <a:spcPct val="0"/>
              </a:spcAft>
            </a:pPr>
            <a:r>
              <a:rPr lang="fa-IR" sz="2400" b="1" dirty="0">
                <a:solidFill>
                  <a:srgbClr val="C00000"/>
                </a:solidFill>
                <a:latin typeface="Times New Roman" pitchFamily="18" charset="0"/>
                <a:cs typeface="B Nazanin" pitchFamily="2" charset="-78"/>
              </a:rPr>
              <a:t>روش طرح اختلاط مارشال</a:t>
            </a:r>
            <a:endParaRPr lang="en-US" sz="2400" b="1" dirty="0">
              <a:solidFill>
                <a:srgbClr val="C00000"/>
              </a:solidFill>
              <a:latin typeface="Times New Roman" pitchFamily="18" charset="0"/>
              <a:cs typeface="B Nazanin" pitchFamily="2" charset="-78"/>
            </a:endParaRPr>
          </a:p>
        </p:txBody>
      </p:sp>
      <p:sp>
        <p:nvSpPr>
          <p:cNvPr id="4" name="Rectangle 4"/>
          <p:cNvSpPr>
            <a:spLocks noChangeArrowheads="1"/>
          </p:cNvSpPr>
          <p:nvPr/>
        </p:nvSpPr>
        <p:spPr bwMode="auto">
          <a:xfrm>
            <a:off x="228600" y="1676400"/>
            <a:ext cx="8763000" cy="338138"/>
          </a:xfrm>
          <a:prstGeom prst="rect">
            <a:avLst/>
          </a:prstGeom>
          <a:noFill/>
          <a:ln w="9525">
            <a:noFill/>
            <a:miter lim="800000"/>
            <a:headEnd/>
            <a:tailEnd/>
          </a:ln>
        </p:spPr>
        <p:txBody>
          <a:bodyPr>
            <a:spAutoFit/>
          </a:bodyPr>
          <a:lstStyle/>
          <a:p>
            <a:pPr algn="ctr" rtl="1" fontAlgn="base">
              <a:spcBef>
                <a:spcPts val="1200"/>
              </a:spcBef>
              <a:spcAft>
                <a:spcPct val="0"/>
              </a:spcAft>
            </a:pPr>
            <a:r>
              <a:rPr lang="fa-IR" sz="1600" b="1" dirty="0">
                <a:latin typeface="Times New Roman" pitchFamily="18" charset="0"/>
                <a:ea typeface="Times New Roman" pitchFamily="18" charset="0"/>
                <a:cs typeface="B Nazanin" pitchFamily="2" charset="-78"/>
              </a:rPr>
              <a:t>نمونه محاسبه درصد قير بهينه در طرح اختلاط به روش مارشال </a:t>
            </a:r>
          </a:p>
        </p:txBody>
      </p:sp>
      <p:pic>
        <p:nvPicPr>
          <p:cNvPr id="6" name="Picture 1"/>
          <p:cNvPicPr>
            <a:picLocks noChangeAspect="1" noChangeArrowheads="1"/>
          </p:cNvPicPr>
          <p:nvPr/>
        </p:nvPicPr>
        <p:blipFill>
          <a:blip r:embed="rId2" cstate="print"/>
          <a:srcRect/>
          <a:stretch>
            <a:fillRect/>
          </a:stretch>
        </p:blipFill>
        <p:spPr bwMode="auto">
          <a:xfrm>
            <a:off x="838200" y="2057400"/>
            <a:ext cx="7265988" cy="43434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مخلوط آسفالتي</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44</a:t>
            </a:fld>
            <a:endParaRPr lang="en-US" dirty="0">
              <a:solidFill>
                <a:srgbClr val="000000"/>
              </a:solidFill>
            </a:endParaRPr>
          </a:p>
        </p:txBody>
      </p:sp>
      <p:pic>
        <p:nvPicPr>
          <p:cNvPr id="89090" name="Picture 2"/>
          <p:cNvPicPr>
            <a:picLocks noChangeAspect="1" noChangeArrowheads="1"/>
          </p:cNvPicPr>
          <p:nvPr/>
        </p:nvPicPr>
        <p:blipFill>
          <a:blip r:embed="rId2" cstate="print"/>
          <a:srcRect/>
          <a:stretch>
            <a:fillRect/>
          </a:stretch>
        </p:blipFill>
        <p:spPr bwMode="auto">
          <a:xfrm>
            <a:off x="609600" y="76200"/>
            <a:ext cx="8129588" cy="65938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مخلوط آسفالتي</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45</a:t>
            </a:fld>
            <a:endParaRPr lang="en-US" dirty="0">
              <a:solidFill>
                <a:srgbClr val="000000"/>
              </a:solidFill>
            </a:endParaRPr>
          </a:p>
        </p:txBody>
      </p:sp>
      <p:pic>
        <p:nvPicPr>
          <p:cNvPr id="91138" name="Picture 2"/>
          <p:cNvPicPr>
            <a:picLocks noChangeAspect="1" noChangeArrowheads="1"/>
          </p:cNvPicPr>
          <p:nvPr/>
        </p:nvPicPr>
        <p:blipFill>
          <a:blip r:embed="rId2" cstate="print"/>
          <a:srcRect/>
          <a:stretch>
            <a:fillRect/>
          </a:stretch>
        </p:blipFill>
        <p:spPr bwMode="auto">
          <a:xfrm>
            <a:off x="228600" y="1671638"/>
            <a:ext cx="8604042" cy="503396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E52F2892-C80E-4041-A127-1DC966938558}" type="slidenum">
              <a:rPr lang="en-US" smtClean="0">
                <a:solidFill>
                  <a:srgbClr val="000000"/>
                </a:solidFill>
              </a:rPr>
              <a:pPr/>
              <a:t>46</a:t>
            </a:fld>
            <a:endParaRPr lang="en-US">
              <a:solidFill>
                <a:srgbClr val="000000"/>
              </a:solidFill>
            </a:endParaRPr>
          </a:p>
        </p:txBody>
      </p:sp>
      <p:pic>
        <p:nvPicPr>
          <p:cNvPr id="5" name="Picture 4"/>
          <p:cNvPicPr>
            <a:picLocks noChangeAspect="1"/>
          </p:cNvPicPr>
          <p:nvPr/>
        </p:nvPicPr>
        <p:blipFill>
          <a:blip r:embed="rId2"/>
          <a:stretch>
            <a:fillRect/>
          </a:stretch>
        </p:blipFill>
        <p:spPr>
          <a:xfrm>
            <a:off x="1600200" y="1143000"/>
            <a:ext cx="4572000" cy="4695276"/>
          </a:xfrm>
          <a:prstGeom prst="rect">
            <a:avLst/>
          </a:prstGeom>
        </p:spPr>
      </p:pic>
    </p:spTree>
    <p:extLst>
      <p:ext uri="{BB962C8B-B14F-4D97-AF65-F5344CB8AC3E}">
        <p14:creationId xmlns:p14="http://schemas.microsoft.com/office/powerpoint/2010/main" val="448403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E52F2892-C80E-4041-A127-1DC966938558}" type="slidenum">
              <a:rPr lang="en-US" smtClean="0">
                <a:solidFill>
                  <a:srgbClr val="000000"/>
                </a:solidFill>
              </a:rPr>
              <a:pPr/>
              <a:t>47</a:t>
            </a:fld>
            <a:endParaRPr lang="en-US">
              <a:solidFill>
                <a:srgbClr val="000000"/>
              </a:solidFill>
            </a:endParaRPr>
          </a:p>
        </p:txBody>
      </p:sp>
      <p:pic>
        <p:nvPicPr>
          <p:cNvPr id="5" name="Picture 4"/>
          <p:cNvPicPr>
            <a:picLocks noChangeAspect="1"/>
          </p:cNvPicPr>
          <p:nvPr/>
        </p:nvPicPr>
        <p:blipFill>
          <a:blip r:embed="rId2"/>
          <a:stretch>
            <a:fillRect/>
          </a:stretch>
        </p:blipFill>
        <p:spPr>
          <a:xfrm>
            <a:off x="1676400" y="757571"/>
            <a:ext cx="4738457" cy="5342857"/>
          </a:xfrm>
          <a:prstGeom prst="rect">
            <a:avLst/>
          </a:prstGeom>
        </p:spPr>
      </p:pic>
    </p:spTree>
    <p:extLst>
      <p:ext uri="{BB962C8B-B14F-4D97-AF65-F5344CB8AC3E}">
        <p14:creationId xmlns:p14="http://schemas.microsoft.com/office/powerpoint/2010/main" val="1633359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E52F2892-C80E-4041-A127-1DC966938558}" type="slidenum">
              <a:rPr lang="en-US" smtClean="0">
                <a:solidFill>
                  <a:srgbClr val="000000"/>
                </a:solidFill>
              </a:rPr>
              <a:pPr/>
              <a:t>48</a:t>
            </a:fld>
            <a:endParaRPr lang="en-US">
              <a:solidFill>
                <a:srgbClr val="000000"/>
              </a:solidFill>
            </a:endParaRPr>
          </a:p>
        </p:txBody>
      </p:sp>
      <p:pic>
        <p:nvPicPr>
          <p:cNvPr id="5" name="Picture 4"/>
          <p:cNvPicPr>
            <a:picLocks noChangeAspect="1"/>
          </p:cNvPicPr>
          <p:nvPr/>
        </p:nvPicPr>
        <p:blipFill>
          <a:blip r:embed="rId2"/>
          <a:stretch>
            <a:fillRect/>
          </a:stretch>
        </p:blipFill>
        <p:spPr>
          <a:xfrm>
            <a:off x="990600" y="476619"/>
            <a:ext cx="5429019" cy="5904762"/>
          </a:xfrm>
          <a:prstGeom prst="rect">
            <a:avLst/>
          </a:prstGeom>
        </p:spPr>
      </p:pic>
    </p:spTree>
    <p:extLst>
      <p:ext uri="{BB962C8B-B14F-4D97-AF65-F5344CB8AC3E}">
        <p14:creationId xmlns:p14="http://schemas.microsoft.com/office/powerpoint/2010/main" val="1095331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E52F2892-C80E-4041-A127-1DC966938558}" type="slidenum">
              <a:rPr lang="en-US" smtClean="0">
                <a:solidFill>
                  <a:srgbClr val="000000"/>
                </a:solidFill>
              </a:rPr>
              <a:pPr/>
              <a:t>49</a:t>
            </a:fld>
            <a:endParaRPr lang="en-US">
              <a:solidFill>
                <a:srgbClr val="000000"/>
              </a:solidFill>
            </a:endParaRPr>
          </a:p>
        </p:txBody>
      </p:sp>
      <p:pic>
        <p:nvPicPr>
          <p:cNvPr id="5" name="Picture 4"/>
          <p:cNvPicPr>
            <a:picLocks noChangeAspect="1"/>
          </p:cNvPicPr>
          <p:nvPr/>
        </p:nvPicPr>
        <p:blipFill>
          <a:blip r:embed="rId2"/>
          <a:stretch>
            <a:fillRect/>
          </a:stretch>
        </p:blipFill>
        <p:spPr>
          <a:xfrm>
            <a:off x="1447800" y="990600"/>
            <a:ext cx="5009686" cy="4704762"/>
          </a:xfrm>
          <a:prstGeom prst="rect">
            <a:avLst/>
          </a:prstGeom>
        </p:spPr>
      </p:pic>
    </p:spTree>
    <p:extLst>
      <p:ext uri="{BB962C8B-B14F-4D97-AF65-F5344CB8AC3E}">
        <p14:creationId xmlns:p14="http://schemas.microsoft.com/office/powerpoint/2010/main" val="98699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cs typeface="B Nazanin" pitchFamily="2" charset="-78"/>
              </a:rPr>
              <a:pPr algn="ctr"/>
              <a:t>5</a:t>
            </a:fld>
            <a:endParaRPr lang="en-US" dirty="0">
              <a:solidFill>
                <a:srgbClr val="000000"/>
              </a:solidFill>
              <a:cs typeface="B Nazanin" pitchFamily="2" charset="-78"/>
            </a:endParaRPr>
          </a:p>
        </p:txBody>
      </p:sp>
      <p:sp>
        <p:nvSpPr>
          <p:cNvPr id="7" name="Rectangle 6"/>
          <p:cNvSpPr/>
          <p:nvPr/>
        </p:nvSpPr>
        <p:spPr>
          <a:xfrm>
            <a:off x="457200" y="1752600"/>
            <a:ext cx="8305800" cy="492443"/>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دانه‌بندي خاك</a:t>
            </a:r>
          </a:p>
        </p:txBody>
      </p:sp>
      <p:sp>
        <p:nvSpPr>
          <p:cNvPr id="37" name="TextBox 36"/>
          <p:cNvSpPr txBox="1"/>
          <p:nvPr/>
        </p:nvSpPr>
        <p:spPr>
          <a:xfrm>
            <a:off x="1371600" y="2281535"/>
            <a:ext cx="7162800" cy="461665"/>
          </a:xfrm>
          <a:prstGeom prst="rect">
            <a:avLst/>
          </a:prstGeom>
          <a:noFill/>
        </p:spPr>
        <p:txBody>
          <a:bodyPr wrap="square" rtlCol="0">
            <a:spAutoFit/>
          </a:bodyPr>
          <a:lstStyle/>
          <a:p>
            <a:pPr algn="r" rtl="1"/>
            <a:r>
              <a:rPr lang="fa-IR" sz="2400" b="1" dirty="0">
                <a:solidFill>
                  <a:srgbClr val="FF0000"/>
                </a:solidFill>
                <a:cs typeface="B Nazanin" pitchFamily="2" charset="-78"/>
              </a:rPr>
              <a:t>حداكثر اندازه ذرات : </a:t>
            </a:r>
            <a:r>
              <a:rPr lang="fa-IR" sz="2000" b="1" dirty="0">
                <a:solidFill>
                  <a:srgbClr val="000000"/>
                </a:solidFill>
                <a:cs typeface="B Nazanin" pitchFamily="2" charset="-78"/>
              </a:rPr>
              <a:t>اندازه‌اي که % 100 مصالح از آن عبور کرده است . </a:t>
            </a:r>
            <a:endParaRPr lang="en-US" sz="2000" b="1" dirty="0">
              <a:solidFill>
                <a:srgbClr val="000000"/>
              </a:solidFill>
              <a:cs typeface="B Nazanin" pitchFamily="2" charset="-78"/>
            </a:endParaRPr>
          </a:p>
        </p:txBody>
      </p:sp>
      <p:sp>
        <p:nvSpPr>
          <p:cNvPr id="38" name="TextBox 37"/>
          <p:cNvSpPr txBox="1"/>
          <p:nvPr/>
        </p:nvSpPr>
        <p:spPr>
          <a:xfrm>
            <a:off x="457200" y="2691110"/>
            <a:ext cx="8153400" cy="461665"/>
          </a:xfrm>
          <a:prstGeom prst="rect">
            <a:avLst/>
          </a:prstGeom>
          <a:noFill/>
        </p:spPr>
        <p:txBody>
          <a:bodyPr wrap="square" rtlCol="0">
            <a:spAutoFit/>
          </a:bodyPr>
          <a:lstStyle/>
          <a:p>
            <a:pPr algn="r" rtl="1"/>
            <a:r>
              <a:rPr lang="en-US" sz="2400" b="1" dirty="0">
                <a:solidFill>
                  <a:srgbClr val="FF0000"/>
                </a:solidFill>
                <a:cs typeface="B Nazanin" pitchFamily="2" charset="-78"/>
              </a:rPr>
              <a:t>D10 </a:t>
            </a:r>
            <a:r>
              <a:rPr lang="fa-IR" sz="2400" b="1" dirty="0">
                <a:solidFill>
                  <a:srgbClr val="FF0000"/>
                </a:solidFill>
                <a:cs typeface="B Nazanin" pitchFamily="2" charset="-78"/>
              </a:rPr>
              <a:t>: </a:t>
            </a:r>
            <a:r>
              <a:rPr lang="fa-IR" sz="2000" b="1" dirty="0">
                <a:solidFill>
                  <a:srgbClr val="000000"/>
                </a:solidFill>
                <a:cs typeface="B Nazanin" pitchFamily="2" charset="-78"/>
              </a:rPr>
              <a:t>قطر موثر ، قطري است که % 10 مصالح از آن کوچکتر است . ( %10 رد مي شود )</a:t>
            </a:r>
            <a:endParaRPr lang="en-US" sz="2000" b="1" dirty="0">
              <a:solidFill>
                <a:srgbClr val="000000"/>
              </a:solidFill>
              <a:cs typeface="B Nazanin" pitchFamily="2" charset="-78"/>
            </a:endParaRPr>
          </a:p>
        </p:txBody>
      </p:sp>
      <p:sp>
        <p:nvSpPr>
          <p:cNvPr id="39" name="TextBox 38"/>
          <p:cNvSpPr txBox="1"/>
          <p:nvPr/>
        </p:nvSpPr>
        <p:spPr>
          <a:xfrm>
            <a:off x="1447800" y="3119735"/>
            <a:ext cx="7086600" cy="461665"/>
          </a:xfrm>
          <a:prstGeom prst="rect">
            <a:avLst/>
          </a:prstGeom>
          <a:noFill/>
        </p:spPr>
        <p:txBody>
          <a:bodyPr wrap="square" rtlCol="0">
            <a:spAutoFit/>
          </a:bodyPr>
          <a:lstStyle/>
          <a:p>
            <a:pPr algn="r" rtl="1"/>
            <a:r>
              <a:rPr lang="en-US" sz="2400" b="1" dirty="0">
                <a:solidFill>
                  <a:srgbClr val="FF0000"/>
                </a:solidFill>
                <a:cs typeface="B Nazanin" pitchFamily="2" charset="-78"/>
              </a:rPr>
              <a:t>D30</a:t>
            </a:r>
            <a:r>
              <a:rPr lang="fa-IR" sz="2400" b="1" dirty="0">
                <a:solidFill>
                  <a:srgbClr val="FF0000"/>
                </a:solidFill>
                <a:cs typeface="B Nazanin" pitchFamily="2" charset="-78"/>
              </a:rPr>
              <a:t>: </a:t>
            </a:r>
            <a:r>
              <a:rPr lang="fa-IR" sz="2000" b="1" dirty="0">
                <a:solidFill>
                  <a:srgbClr val="000000"/>
                </a:solidFill>
                <a:cs typeface="B Nazanin" pitchFamily="2" charset="-78"/>
              </a:rPr>
              <a:t>قطري است که % 30 مصالح از آن کوچکتر است . </a:t>
            </a:r>
            <a:endParaRPr lang="en-US" sz="2000" b="1" dirty="0">
              <a:solidFill>
                <a:srgbClr val="000000"/>
              </a:solidFill>
              <a:cs typeface="B Nazanin" pitchFamily="2" charset="-78"/>
            </a:endParaRPr>
          </a:p>
        </p:txBody>
      </p:sp>
      <p:sp>
        <p:nvSpPr>
          <p:cNvPr id="40" name="TextBox 39"/>
          <p:cNvSpPr txBox="1"/>
          <p:nvPr/>
        </p:nvSpPr>
        <p:spPr>
          <a:xfrm>
            <a:off x="1447800" y="3500735"/>
            <a:ext cx="7086600" cy="461665"/>
          </a:xfrm>
          <a:prstGeom prst="rect">
            <a:avLst/>
          </a:prstGeom>
          <a:noFill/>
        </p:spPr>
        <p:txBody>
          <a:bodyPr wrap="square" rtlCol="0">
            <a:spAutoFit/>
          </a:bodyPr>
          <a:lstStyle/>
          <a:p>
            <a:pPr algn="r" rtl="1"/>
            <a:r>
              <a:rPr lang="en-US" sz="2000" b="1" dirty="0">
                <a:solidFill>
                  <a:srgbClr val="000000"/>
                </a:solidFill>
                <a:cs typeface="B Nazanin" pitchFamily="2" charset="-78"/>
              </a:rPr>
              <a:t> </a:t>
            </a:r>
            <a:r>
              <a:rPr lang="en-US" sz="2400" b="1" dirty="0">
                <a:solidFill>
                  <a:srgbClr val="FF0000"/>
                </a:solidFill>
                <a:cs typeface="B Nazanin" pitchFamily="2" charset="-78"/>
              </a:rPr>
              <a:t>:D60</a:t>
            </a:r>
            <a:r>
              <a:rPr lang="fa-IR" sz="2000" b="1" dirty="0">
                <a:solidFill>
                  <a:srgbClr val="000000"/>
                </a:solidFill>
                <a:cs typeface="B Nazanin" pitchFamily="2" charset="-78"/>
              </a:rPr>
              <a:t>قطري است که % 60 مصالح از آن کوچکتر است . </a:t>
            </a:r>
            <a:endParaRPr lang="en-US" sz="2000" b="1" dirty="0">
              <a:solidFill>
                <a:srgbClr val="000000"/>
              </a:solidFill>
              <a:cs typeface="B Nazanin" pitchFamily="2" charset="-78"/>
            </a:endParaRPr>
          </a:p>
        </p:txBody>
      </p:sp>
      <p:sp>
        <p:nvSpPr>
          <p:cNvPr id="41" name="Rectangle 2"/>
          <p:cNvSpPr>
            <a:spLocks noChangeArrowheads="1"/>
          </p:cNvSpPr>
          <p:nvPr/>
        </p:nvSpPr>
        <p:spPr bwMode="auto">
          <a:xfrm>
            <a:off x="0" y="12155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cs typeface="B Nazanin" pitchFamily="2" charset="-78"/>
            </a:endParaRPr>
          </a:p>
        </p:txBody>
      </p:sp>
      <p:sp>
        <p:nvSpPr>
          <p:cNvPr id="42" name="Rectangle 5"/>
          <p:cNvSpPr>
            <a:spLocks noChangeArrowheads="1"/>
          </p:cNvSpPr>
          <p:nvPr/>
        </p:nvSpPr>
        <p:spPr bwMode="auto">
          <a:xfrm>
            <a:off x="0" y="12155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cs typeface="B Nazanin" pitchFamily="2" charset="-78"/>
            </a:endParaRPr>
          </a:p>
        </p:txBody>
      </p:sp>
      <p:grpSp>
        <p:nvGrpSpPr>
          <p:cNvPr id="2" name="Group 42"/>
          <p:cNvGrpSpPr/>
          <p:nvPr/>
        </p:nvGrpSpPr>
        <p:grpSpPr>
          <a:xfrm>
            <a:off x="1600200" y="4267200"/>
            <a:ext cx="4422379" cy="1876425"/>
            <a:chOff x="3276600" y="3733800"/>
            <a:chExt cx="4422379" cy="1876425"/>
          </a:xfrm>
        </p:grpSpPr>
        <p:sp>
          <p:nvSpPr>
            <p:cNvPr id="44" name="Rectangle 43"/>
            <p:cNvSpPr/>
            <p:nvPr/>
          </p:nvSpPr>
          <p:spPr>
            <a:xfrm>
              <a:off x="5638800" y="3733800"/>
              <a:ext cx="2060179" cy="461665"/>
            </a:xfrm>
            <a:prstGeom prst="rect">
              <a:avLst/>
            </a:prstGeom>
          </p:spPr>
          <p:txBody>
            <a:bodyPr wrap="none">
              <a:spAutoFit/>
            </a:bodyPr>
            <a:lstStyle/>
            <a:p>
              <a:r>
                <a:rPr lang="fa-IR" sz="2400" b="1" dirty="0">
                  <a:solidFill>
                    <a:srgbClr val="000000"/>
                  </a:solidFill>
                  <a:cs typeface="B Nazanin" pitchFamily="2" charset="-78"/>
                </a:rPr>
                <a:t>ضريب يکنواختي</a:t>
              </a:r>
              <a:r>
                <a:rPr lang="en-US" sz="2400" b="1" dirty="0">
                  <a:solidFill>
                    <a:srgbClr val="000000"/>
                  </a:solidFill>
                  <a:cs typeface="B Nazanin" pitchFamily="2" charset="-78"/>
                </a:rPr>
                <a:t> </a:t>
              </a:r>
              <a:endParaRPr lang="en-US" sz="2400" dirty="0">
                <a:solidFill>
                  <a:srgbClr val="000000"/>
                </a:solidFill>
                <a:cs typeface="B Nazanin" pitchFamily="2" charset="-78"/>
              </a:endParaRPr>
            </a:p>
          </p:txBody>
        </p:sp>
        <p:sp>
          <p:nvSpPr>
            <p:cNvPr id="45" name="Rectangle 44"/>
            <p:cNvSpPr/>
            <p:nvPr/>
          </p:nvSpPr>
          <p:spPr>
            <a:xfrm>
              <a:off x="5791200" y="4953000"/>
              <a:ext cx="1830950" cy="461665"/>
            </a:xfrm>
            <a:prstGeom prst="rect">
              <a:avLst/>
            </a:prstGeom>
          </p:spPr>
          <p:txBody>
            <a:bodyPr wrap="none">
              <a:spAutoFit/>
            </a:bodyPr>
            <a:lstStyle/>
            <a:p>
              <a:r>
                <a:rPr lang="fa-IR" sz="2400" b="1" dirty="0">
                  <a:solidFill>
                    <a:srgbClr val="000000"/>
                  </a:solidFill>
                  <a:cs typeface="B Nazanin" pitchFamily="2" charset="-78"/>
                </a:rPr>
                <a:t>ضريب خميدگي</a:t>
              </a:r>
              <a:endParaRPr lang="en-US" sz="2400" dirty="0">
                <a:solidFill>
                  <a:srgbClr val="000000"/>
                </a:solidFill>
                <a:cs typeface="B Nazanin" pitchFamily="2" charset="-78"/>
              </a:endParaRPr>
            </a:p>
          </p:txBody>
        </p:sp>
        <p:pic>
          <p:nvPicPr>
            <p:cNvPr id="47"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76600" y="4572000"/>
              <a:ext cx="2188088" cy="1038225"/>
            </a:xfrm>
            <a:prstGeom prst="rect">
              <a:avLst/>
            </a:prstGeom>
            <a:noFill/>
          </p:spPr>
        </p:pic>
      </p:grpSp>
      <p:pic>
        <p:nvPicPr>
          <p:cNvPr id="46082" name="Picture 2" descr="C:\Documents and Settings\k\Desktop\untitle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00200" y="4114800"/>
            <a:ext cx="1619250" cy="98107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6B6F1BDE-D167-4F94-9827-A2B29345EBDB}" type="slidenum">
              <a:rPr lang="en-US" smtClean="0">
                <a:solidFill>
                  <a:srgbClr val="000000"/>
                </a:solidFill>
              </a:rPr>
              <a:pPr/>
              <a:t>50</a:t>
            </a:fld>
            <a:endParaRPr lang="en-US">
              <a:solidFill>
                <a:srgbClr val="000000"/>
              </a:solidFill>
            </a:endParaRPr>
          </a:p>
        </p:txBody>
      </p:sp>
      <p:pic>
        <p:nvPicPr>
          <p:cNvPr id="3" name="Picture 2"/>
          <p:cNvPicPr>
            <a:picLocks noChangeAspect="1"/>
          </p:cNvPicPr>
          <p:nvPr/>
        </p:nvPicPr>
        <p:blipFill>
          <a:blip r:embed="rId2"/>
          <a:stretch>
            <a:fillRect/>
          </a:stretch>
        </p:blipFill>
        <p:spPr>
          <a:xfrm>
            <a:off x="1447800" y="990600"/>
            <a:ext cx="4447724" cy="4800600"/>
          </a:xfrm>
          <a:prstGeom prst="rect">
            <a:avLst/>
          </a:prstGeom>
        </p:spPr>
      </p:pic>
    </p:spTree>
    <p:extLst>
      <p:ext uri="{BB962C8B-B14F-4D97-AF65-F5344CB8AC3E}">
        <p14:creationId xmlns:p14="http://schemas.microsoft.com/office/powerpoint/2010/main" val="1293821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6B6F1BDE-D167-4F94-9827-A2B29345EBDB}" type="slidenum">
              <a:rPr lang="en-US" smtClean="0">
                <a:solidFill>
                  <a:srgbClr val="000000"/>
                </a:solidFill>
              </a:rPr>
              <a:pPr/>
              <a:t>51</a:t>
            </a:fld>
            <a:endParaRPr lang="en-US">
              <a:solidFill>
                <a:srgbClr val="000000"/>
              </a:solidFill>
            </a:endParaRPr>
          </a:p>
        </p:txBody>
      </p:sp>
      <p:pic>
        <p:nvPicPr>
          <p:cNvPr id="3" name="Picture 2"/>
          <p:cNvPicPr>
            <a:picLocks noChangeAspect="1"/>
          </p:cNvPicPr>
          <p:nvPr/>
        </p:nvPicPr>
        <p:blipFill>
          <a:blip r:embed="rId2"/>
          <a:stretch>
            <a:fillRect/>
          </a:stretch>
        </p:blipFill>
        <p:spPr>
          <a:xfrm>
            <a:off x="1600200" y="400428"/>
            <a:ext cx="4781324" cy="6057143"/>
          </a:xfrm>
          <a:prstGeom prst="rect">
            <a:avLst/>
          </a:prstGeom>
        </p:spPr>
      </p:pic>
    </p:spTree>
    <p:extLst>
      <p:ext uri="{BB962C8B-B14F-4D97-AF65-F5344CB8AC3E}">
        <p14:creationId xmlns:p14="http://schemas.microsoft.com/office/powerpoint/2010/main" val="684168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6B6F1BDE-D167-4F94-9827-A2B29345EBDB}" type="slidenum">
              <a:rPr lang="en-US" smtClean="0">
                <a:solidFill>
                  <a:srgbClr val="000000"/>
                </a:solidFill>
              </a:rPr>
              <a:pPr/>
              <a:t>52</a:t>
            </a:fld>
            <a:endParaRPr lang="en-US">
              <a:solidFill>
                <a:srgbClr val="000000"/>
              </a:solidFill>
            </a:endParaRPr>
          </a:p>
        </p:txBody>
      </p:sp>
      <p:pic>
        <p:nvPicPr>
          <p:cNvPr id="3" name="Picture 2"/>
          <p:cNvPicPr>
            <a:picLocks noChangeAspect="1"/>
          </p:cNvPicPr>
          <p:nvPr/>
        </p:nvPicPr>
        <p:blipFill>
          <a:blip r:embed="rId2"/>
          <a:stretch>
            <a:fillRect/>
          </a:stretch>
        </p:blipFill>
        <p:spPr>
          <a:xfrm>
            <a:off x="1676400" y="1447800"/>
            <a:ext cx="4933724" cy="3761905"/>
          </a:xfrm>
          <a:prstGeom prst="rect">
            <a:avLst/>
          </a:prstGeom>
        </p:spPr>
      </p:pic>
    </p:spTree>
    <p:extLst>
      <p:ext uri="{BB962C8B-B14F-4D97-AF65-F5344CB8AC3E}">
        <p14:creationId xmlns:p14="http://schemas.microsoft.com/office/powerpoint/2010/main" val="4099297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6B6F1BDE-D167-4F94-9827-A2B29345EBDB}" type="slidenum">
              <a:rPr lang="en-US" smtClean="0">
                <a:solidFill>
                  <a:srgbClr val="000000"/>
                </a:solidFill>
              </a:rPr>
              <a:pPr/>
              <a:t>53</a:t>
            </a:fld>
            <a:endParaRPr lang="en-US">
              <a:solidFill>
                <a:srgbClr val="000000"/>
              </a:solidFill>
            </a:endParaRPr>
          </a:p>
        </p:txBody>
      </p:sp>
      <p:pic>
        <p:nvPicPr>
          <p:cNvPr id="3" name="Picture 2"/>
          <p:cNvPicPr>
            <a:picLocks noChangeAspect="1"/>
          </p:cNvPicPr>
          <p:nvPr/>
        </p:nvPicPr>
        <p:blipFill>
          <a:blip r:embed="rId2"/>
          <a:stretch>
            <a:fillRect/>
          </a:stretch>
        </p:blipFill>
        <p:spPr>
          <a:xfrm>
            <a:off x="1676400" y="933762"/>
            <a:ext cx="4738457" cy="4990476"/>
          </a:xfrm>
          <a:prstGeom prst="rect">
            <a:avLst/>
          </a:prstGeom>
        </p:spPr>
      </p:pic>
    </p:spTree>
    <p:extLst>
      <p:ext uri="{BB962C8B-B14F-4D97-AF65-F5344CB8AC3E}">
        <p14:creationId xmlns:p14="http://schemas.microsoft.com/office/powerpoint/2010/main" val="3196487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6B6F1BDE-D167-4F94-9827-A2B29345EBDB}" type="slidenum">
              <a:rPr lang="en-US" smtClean="0">
                <a:solidFill>
                  <a:srgbClr val="000000"/>
                </a:solidFill>
              </a:rPr>
              <a:pPr/>
              <a:t>54</a:t>
            </a:fld>
            <a:endParaRPr lang="en-US">
              <a:solidFill>
                <a:srgbClr val="000000"/>
              </a:solidFill>
            </a:endParaRPr>
          </a:p>
        </p:txBody>
      </p:sp>
      <p:pic>
        <p:nvPicPr>
          <p:cNvPr id="3" name="Picture 2"/>
          <p:cNvPicPr>
            <a:picLocks noChangeAspect="1"/>
          </p:cNvPicPr>
          <p:nvPr/>
        </p:nvPicPr>
        <p:blipFill>
          <a:blip r:embed="rId2"/>
          <a:stretch>
            <a:fillRect/>
          </a:stretch>
        </p:blipFill>
        <p:spPr>
          <a:xfrm>
            <a:off x="2057401" y="1133762"/>
            <a:ext cx="4376504" cy="4590476"/>
          </a:xfrm>
          <a:prstGeom prst="rect">
            <a:avLst/>
          </a:prstGeom>
        </p:spPr>
      </p:pic>
    </p:spTree>
    <p:extLst>
      <p:ext uri="{BB962C8B-B14F-4D97-AF65-F5344CB8AC3E}">
        <p14:creationId xmlns:p14="http://schemas.microsoft.com/office/powerpoint/2010/main" val="840379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6B6F1BDE-D167-4F94-9827-A2B29345EBDB}" type="slidenum">
              <a:rPr lang="en-US" smtClean="0">
                <a:solidFill>
                  <a:srgbClr val="000000"/>
                </a:solidFill>
              </a:rPr>
              <a:pPr/>
              <a:t>55</a:t>
            </a:fld>
            <a:endParaRPr lang="en-US">
              <a:solidFill>
                <a:srgbClr val="000000"/>
              </a:solidFill>
            </a:endParaRPr>
          </a:p>
        </p:txBody>
      </p:sp>
      <p:pic>
        <p:nvPicPr>
          <p:cNvPr id="3" name="Picture 2"/>
          <p:cNvPicPr>
            <a:picLocks noChangeAspect="1"/>
          </p:cNvPicPr>
          <p:nvPr/>
        </p:nvPicPr>
        <p:blipFill>
          <a:blip r:embed="rId2"/>
          <a:stretch>
            <a:fillRect/>
          </a:stretch>
        </p:blipFill>
        <p:spPr>
          <a:xfrm>
            <a:off x="1600200" y="990600"/>
            <a:ext cx="4304838" cy="4809524"/>
          </a:xfrm>
          <a:prstGeom prst="rect">
            <a:avLst/>
          </a:prstGeom>
        </p:spPr>
      </p:pic>
    </p:spTree>
    <p:extLst>
      <p:ext uri="{BB962C8B-B14F-4D97-AF65-F5344CB8AC3E}">
        <p14:creationId xmlns:p14="http://schemas.microsoft.com/office/powerpoint/2010/main" val="1971498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6B6F1BDE-D167-4F94-9827-A2B29345EBDB}" type="slidenum">
              <a:rPr lang="en-US" smtClean="0">
                <a:solidFill>
                  <a:srgbClr val="000000"/>
                </a:solidFill>
              </a:rPr>
              <a:pPr/>
              <a:t>56</a:t>
            </a:fld>
            <a:endParaRPr lang="en-US">
              <a:solidFill>
                <a:srgbClr val="000000"/>
              </a:solidFill>
            </a:endParaRPr>
          </a:p>
        </p:txBody>
      </p:sp>
      <p:pic>
        <p:nvPicPr>
          <p:cNvPr id="3" name="Picture 2"/>
          <p:cNvPicPr>
            <a:picLocks noChangeAspect="1"/>
          </p:cNvPicPr>
          <p:nvPr/>
        </p:nvPicPr>
        <p:blipFill>
          <a:blip r:embed="rId2"/>
          <a:stretch>
            <a:fillRect/>
          </a:stretch>
        </p:blipFill>
        <p:spPr>
          <a:xfrm>
            <a:off x="1524001" y="481381"/>
            <a:ext cx="4909904" cy="5895238"/>
          </a:xfrm>
          <a:prstGeom prst="rect">
            <a:avLst/>
          </a:prstGeom>
        </p:spPr>
      </p:pic>
    </p:spTree>
    <p:extLst>
      <p:ext uri="{BB962C8B-B14F-4D97-AF65-F5344CB8AC3E}">
        <p14:creationId xmlns:p14="http://schemas.microsoft.com/office/powerpoint/2010/main" val="3263749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6B6F1BDE-D167-4F94-9827-A2B29345EBDB}" type="slidenum">
              <a:rPr lang="en-US" smtClean="0">
                <a:solidFill>
                  <a:srgbClr val="000000"/>
                </a:solidFill>
              </a:rPr>
              <a:pPr/>
              <a:t>57</a:t>
            </a:fld>
            <a:endParaRPr lang="en-US">
              <a:solidFill>
                <a:srgbClr val="000000"/>
              </a:solidFill>
            </a:endParaRPr>
          </a:p>
        </p:txBody>
      </p:sp>
      <p:pic>
        <p:nvPicPr>
          <p:cNvPr id="3" name="Picture 2"/>
          <p:cNvPicPr>
            <a:picLocks noChangeAspect="1"/>
          </p:cNvPicPr>
          <p:nvPr/>
        </p:nvPicPr>
        <p:blipFill>
          <a:blip r:embed="rId2"/>
          <a:stretch>
            <a:fillRect/>
          </a:stretch>
        </p:blipFill>
        <p:spPr>
          <a:xfrm>
            <a:off x="1524000" y="776619"/>
            <a:ext cx="4895619" cy="5304762"/>
          </a:xfrm>
          <a:prstGeom prst="rect">
            <a:avLst/>
          </a:prstGeom>
        </p:spPr>
      </p:pic>
    </p:spTree>
    <p:extLst>
      <p:ext uri="{BB962C8B-B14F-4D97-AF65-F5344CB8AC3E}">
        <p14:creationId xmlns:p14="http://schemas.microsoft.com/office/powerpoint/2010/main" val="29628060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6B6F1BDE-D167-4F94-9827-A2B29345EBDB}" type="slidenum">
              <a:rPr lang="en-US" smtClean="0">
                <a:solidFill>
                  <a:srgbClr val="000000"/>
                </a:solidFill>
              </a:rPr>
              <a:pPr/>
              <a:t>58</a:t>
            </a:fld>
            <a:endParaRPr lang="en-US">
              <a:solidFill>
                <a:srgbClr val="000000"/>
              </a:solidFill>
            </a:endParaRPr>
          </a:p>
        </p:txBody>
      </p:sp>
      <p:pic>
        <p:nvPicPr>
          <p:cNvPr id="3" name="Picture 2"/>
          <p:cNvPicPr>
            <a:picLocks noChangeAspect="1"/>
          </p:cNvPicPr>
          <p:nvPr/>
        </p:nvPicPr>
        <p:blipFill>
          <a:blip r:embed="rId2"/>
          <a:stretch>
            <a:fillRect/>
          </a:stretch>
        </p:blipFill>
        <p:spPr>
          <a:xfrm>
            <a:off x="1447800" y="838200"/>
            <a:ext cx="4776562" cy="5014647"/>
          </a:xfrm>
          <a:prstGeom prst="rect">
            <a:avLst/>
          </a:prstGeom>
        </p:spPr>
      </p:pic>
    </p:spTree>
    <p:extLst>
      <p:ext uri="{BB962C8B-B14F-4D97-AF65-F5344CB8AC3E}">
        <p14:creationId xmlns:p14="http://schemas.microsoft.com/office/powerpoint/2010/main" val="2105535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6B6F1BDE-D167-4F94-9827-A2B29345EBDB}" type="slidenum">
              <a:rPr lang="en-US" smtClean="0">
                <a:solidFill>
                  <a:srgbClr val="000000"/>
                </a:solidFill>
              </a:rPr>
              <a:pPr/>
              <a:t>59</a:t>
            </a:fld>
            <a:endParaRPr lang="en-US">
              <a:solidFill>
                <a:srgbClr val="000000"/>
              </a:solidFill>
            </a:endParaRPr>
          </a:p>
        </p:txBody>
      </p:sp>
      <p:pic>
        <p:nvPicPr>
          <p:cNvPr id="3" name="Picture 2"/>
          <p:cNvPicPr>
            <a:picLocks noChangeAspect="1"/>
          </p:cNvPicPr>
          <p:nvPr/>
        </p:nvPicPr>
        <p:blipFill>
          <a:blip r:embed="rId2"/>
          <a:stretch>
            <a:fillRect/>
          </a:stretch>
        </p:blipFill>
        <p:spPr>
          <a:xfrm>
            <a:off x="1524000" y="609600"/>
            <a:ext cx="4657495" cy="5147991"/>
          </a:xfrm>
          <a:prstGeom prst="rect">
            <a:avLst/>
          </a:prstGeom>
        </p:spPr>
      </p:pic>
    </p:spTree>
    <p:extLst>
      <p:ext uri="{BB962C8B-B14F-4D97-AF65-F5344CB8AC3E}">
        <p14:creationId xmlns:p14="http://schemas.microsoft.com/office/powerpoint/2010/main" val="233986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6</a:t>
            </a:fld>
            <a:endParaRPr lang="en-US" dirty="0">
              <a:solidFill>
                <a:srgbClr val="000000"/>
              </a:solidFill>
            </a:endParaRPr>
          </a:p>
        </p:txBody>
      </p:sp>
      <p:sp>
        <p:nvSpPr>
          <p:cNvPr id="7" name="Rectangle 6"/>
          <p:cNvSpPr/>
          <p:nvPr/>
        </p:nvSpPr>
        <p:spPr>
          <a:xfrm>
            <a:off x="457200" y="1752600"/>
            <a:ext cx="8305800" cy="3447098"/>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مقاومت خاك بستر</a:t>
            </a:r>
          </a:p>
          <a:p>
            <a:pPr marL="571500" indent="-342900" algn="just" rtl="1" fontAlgn="base">
              <a:spcBef>
                <a:spcPct val="20000"/>
              </a:spcBef>
              <a:spcAft>
                <a:spcPct val="0"/>
              </a:spcAft>
              <a:buClr>
                <a:srgbClr val="CC0000"/>
              </a:buClr>
              <a:buFont typeface="Wingdings" pitchFamily="2" charset="2"/>
              <a:buChar char="ü"/>
            </a:pPr>
            <a:r>
              <a:rPr lang="fa-IR" sz="2400" kern="0" dirty="0">
                <a:solidFill>
                  <a:srgbClr val="000000"/>
                </a:solidFill>
                <a:cs typeface="B Nazanin" pitchFamily="2" charset="-78"/>
              </a:rPr>
              <a:t>طبقه‌بندي خاك بستر، شاخصي جهت نشان دادن چگونگي رفتار احتمالي خاك به عنوان زيربنا براي روسازي فراهم مي‌آورد. با اين حال اين شاخص رفتار، تقريبي است. </a:t>
            </a:r>
          </a:p>
          <a:p>
            <a:pPr marL="571500" indent="-342900" algn="just" rtl="1" fontAlgn="base">
              <a:spcBef>
                <a:spcPct val="20000"/>
              </a:spcBef>
              <a:spcAft>
                <a:spcPct val="0"/>
              </a:spcAft>
              <a:buClr>
                <a:srgbClr val="CC0000"/>
              </a:buClr>
              <a:buFont typeface="Wingdings" pitchFamily="2" charset="2"/>
              <a:buChar char="ü"/>
            </a:pPr>
            <a:r>
              <a:rPr lang="fa-IR" sz="2400" kern="0" dirty="0">
                <a:solidFill>
                  <a:srgbClr val="000000"/>
                </a:solidFill>
                <a:cs typeface="B Nazanin" pitchFamily="2" charset="-78"/>
              </a:rPr>
              <a:t>رفتار واقعي را مي‌توان تا حد زيادي بر اساس مقاومت خاك پيش‌بيني نمود.</a:t>
            </a:r>
          </a:p>
          <a:p>
            <a:pPr marL="571500" indent="-342900" algn="just" rtl="1" fontAlgn="base">
              <a:spcBef>
                <a:spcPct val="20000"/>
              </a:spcBef>
              <a:spcAft>
                <a:spcPct val="0"/>
              </a:spcAft>
              <a:buClr>
                <a:srgbClr val="CC0000"/>
              </a:buClr>
              <a:buFont typeface="Wingdings" pitchFamily="2" charset="2"/>
              <a:buChar char="ü"/>
            </a:pPr>
            <a:r>
              <a:rPr lang="fa-IR" sz="2400" kern="0" dirty="0">
                <a:solidFill>
                  <a:srgbClr val="000000"/>
                </a:solidFill>
                <a:cs typeface="B Nazanin" pitchFamily="2" charset="-78"/>
              </a:rPr>
              <a:t>مقاومت بستر با آزمايش نسبت باربري كاليفرنيا (</a:t>
            </a:r>
            <a:r>
              <a:rPr lang="en-US" sz="2400" kern="0" dirty="0">
                <a:solidFill>
                  <a:srgbClr val="000000"/>
                </a:solidFill>
                <a:cs typeface="B Nazanin" pitchFamily="2" charset="-78"/>
              </a:rPr>
              <a:t>CBR</a:t>
            </a:r>
            <a:r>
              <a:rPr lang="fa-IR" sz="2400" kern="0" dirty="0">
                <a:solidFill>
                  <a:srgbClr val="000000"/>
                </a:solidFill>
                <a:cs typeface="B Nazanin" pitchFamily="2" charset="-78"/>
              </a:rPr>
              <a:t>)</a:t>
            </a:r>
            <a:r>
              <a:rPr lang="en-US" sz="2400" kern="0" dirty="0">
                <a:solidFill>
                  <a:srgbClr val="000000"/>
                </a:solidFill>
                <a:cs typeface="B Nazanin" pitchFamily="2" charset="-78"/>
              </a:rPr>
              <a:t> </a:t>
            </a:r>
            <a:r>
              <a:rPr lang="fa-IR" sz="2400" kern="0" dirty="0">
                <a:solidFill>
                  <a:srgbClr val="000000"/>
                </a:solidFill>
                <a:cs typeface="B Nazanin" pitchFamily="2" charset="-78"/>
              </a:rPr>
              <a:t>اندازه‌گيري مي‌شود.</a:t>
            </a:r>
          </a:p>
          <a:p>
            <a:pPr marL="571500" indent="-342900" algn="just" rtl="1" fontAlgn="base">
              <a:spcBef>
                <a:spcPct val="20000"/>
              </a:spcBef>
              <a:spcAft>
                <a:spcPct val="0"/>
              </a:spcAft>
              <a:buClr>
                <a:srgbClr val="CC0000"/>
              </a:buClr>
              <a:buFont typeface="Wingdings" pitchFamily="2" charset="2"/>
              <a:buChar char="ü"/>
            </a:pPr>
            <a:r>
              <a:rPr lang="fa-IR" sz="2400" kern="0" dirty="0">
                <a:solidFill>
                  <a:srgbClr val="000000"/>
                </a:solidFill>
                <a:cs typeface="B Nazanin" pitchFamily="2" charset="-78"/>
              </a:rPr>
              <a:t>اين آزمايش به دو روش صحرايي و آزمايشگاهي انجام مي‌شود.</a:t>
            </a:r>
          </a:p>
          <a:p>
            <a:pPr marL="571500" indent="-342900" algn="just" rtl="1" fontAlgn="base">
              <a:spcBef>
                <a:spcPct val="20000"/>
              </a:spcBef>
              <a:spcAft>
                <a:spcPct val="0"/>
              </a:spcAft>
              <a:buClr>
                <a:srgbClr val="CC0000"/>
              </a:buClr>
              <a:buFont typeface="Wingdings" pitchFamily="2" charset="2"/>
              <a:buChar char="ü"/>
            </a:pPr>
            <a:r>
              <a:rPr lang="fa-IR" sz="2400" kern="0" dirty="0">
                <a:solidFill>
                  <a:srgbClr val="000000"/>
                </a:solidFill>
                <a:cs typeface="B Nazanin" pitchFamily="2" charset="-78"/>
              </a:rPr>
              <a:t>براي شبيه‌سازي شرايط اجرا، </a:t>
            </a:r>
            <a:r>
              <a:rPr lang="en-US" sz="2400" kern="0" dirty="0">
                <a:solidFill>
                  <a:srgbClr val="000000"/>
                </a:solidFill>
                <a:cs typeface="B Nazanin" pitchFamily="2" charset="-78"/>
              </a:rPr>
              <a:t>CBR</a:t>
            </a:r>
            <a:r>
              <a:rPr lang="fa-IR" sz="2400" kern="0" dirty="0">
                <a:solidFill>
                  <a:srgbClr val="000000"/>
                </a:solidFill>
                <a:cs typeface="B Nazanin" pitchFamily="2" charset="-78"/>
              </a:rPr>
              <a:t> به روش اشباع اندازه‌گيري مي‌شود.</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6B6F1BDE-D167-4F94-9827-A2B29345EBDB}" type="slidenum">
              <a:rPr lang="en-US" smtClean="0">
                <a:solidFill>
                  <a:srgbClr val="000000"/>
                </a:solidFill>
              </a:rPr>
              <a:pPr/>
              <a:t>60</a:t>
            </a:fld>
            <a:endParaRPr lang="en-US">
              <a:solidFill>
                <a:srgbClr val="000000"/>
              </a:solidFill>
            </a:endParaRPr>
          </a:p>
        </p:txBody>
      </p:sp>
      <p:pic>
        <p:nvPicPr>
          <p:cNvPr id="3" name="Picture 2"/>
          <p:cNvPicPr>
            <a:picLocks noChangeAspect="1"/>
          </p:cNvPicPr>
          <p:nvPr/>
        </p:nvPicPr>
        <p:blipFill>
          <a:blip r:embed="rId2"/>
          <a:stretch>
            <a:fillRect/>
          </a:stretch>
        </p:blipFill>
        <p:spPr>
          <a:xfrm>
            <a:off x="1752600" y="1219200"/>
            <a:ext cx="4619390" cy="3800304"/>
          </a:xfrm>
          <a:prstGeom prst="rect">
            <a:avLst/>
          </a:prstGeom>
        </p:spPr>
      </p:pic>
    </p:spTree>
    <p:extLst>
      <p:ext uri="{BB962C8B-B14F-4D97-AF65-F5344CB8AC3E}">
        <p14:creationId xmlns:p14="http://schemas.microsoft.com/office/powerpoint/2010/main" val="37843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7</a:t>
            </a:fld>
            <a:endParaRPr lang="en-US" dirty="0">
              <a:solidFill>
                <a:srgbClr val="000000"/>
              </a:solidFill>
            </a:endParaRPr>
          </a:p>
        </p:txBody>
      </p:sp>
      <p:sp>
        <p:nvSpPr>
          <p:cNvPr id="7" name="Rectangle 6"/>
          <p:cNvSpPr/>
          <p:nvPr/>
        </p:nvSpPr>
        <p:spPr>
          <a:xfrm>
            <a:off x="457200" y="1752600"/>
            <a:ext cx="8305800" cy="492443"/>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مقاومت خاك بستر</a:t>
            </a:r>
            <a:r>
              <a:rPr lang="en-US" sz="2600" b="1" i="1" kern="0" dirty="0">
                <a:solidFill>
                  <a:srgbClr val="FF0000"/>
                </a:solidFill>
                <a:cs typeface="B Nazanin" pitchFamily="2" charset="-78"/>
              </a:rPr>
              <a:t> CBR - </a:t>
            </a:r>
            <a:endParaRPr lang="fa-IR" sz="2600" b="1" i="1" kern="0" dirty="0">
              <a:solidFill>
                <a:srgbClr val="FF0000"/>
              </a:solidFill>
              <a:cs typeface="B Nazanin" pitchFamily="2" charset="-78"/>
            </a:endParaRPr>
          </a:p>
        </p:txBody>
      </p:sp>
      <p:sp>
        <p:nvSpPr>
          <p:cNvPr id="5" name="Rectangle 4"/>
          <p:cNvSpPr/>
          <p:nvPr/>
        </p:nvSpPr>
        <p:spPr>
          <a:xfrm>
            <a:off x="4114800" y="2209800"/>
            <a:ext cx="4648200" cy="3120854"/>
          </a:xfrm>
          <a:prstGeom prst="rect">
            <a:avLst/>
          </a:prstGeom>
        </p:spPr>
        <p:txBody>
          <a:bodyPr wrap="square">
            <a:spAutoFit/>
          </a:bodyPr>
          <a:lstStyle/>
          <a:p>
            <a:pPr marL="571500" indent="-342900" algn="just" rtl="1" fontAlgn="base">
              <a:spcBef>
                <a:spcPct val="20000"/>
              </a:spcBef>
              <a:spcAft>
                <a:spcPct val="0"/>
              </a:spcAft>
              <a:buClr>
                <a:srgbClr val="CC0000"/>
              </a:buClr>
              <a:buFont typeface="Wingdings" pitchFamily="2" charset="2"/>
              <a:buChar char="ü"/>
            </a:pPr>
            <a:r>
              <a:rPr lang="fa-IR" sz="2400" kern="0" dirty="0">
                <a:solidFill>
                  <a:srgbClr val="000000"/>
                </a:solidFill>
                <a:cs typeface="B Nazanin" pitchFamily="2" charset="-78"/>
              </a:rPr>
              <a:t>متداول ترين روش تعيين مقاومت نسبي خاكها براي راهسازي</a:t>
            </a:r>
          </a:p>
          <a:p>
            <a:pPr marL="571500" indent="-342900" algn="just" rtl="1" fontAlgn="base">
              <a:spcBef>
                <a:spcPct val="20000"/>
              </a:spcBef>
              <a:spcAft>
                <a:spcPct val="0"/>
              </a:spcAft>
              <a:buClr>
                <a:srgbClr val="CC0000"/>
              </a:buClr>
              <a:buFont typeface="Wingdings" pitchFamily="2" charset="2"/>
              <a:buChar char="ü"/>
            </a:pPr>
            <a:r>
              <a:rPr lang="fa-IR" sz="2400" kern="0" dirty="0">
                <a:solidFill>
                  <a:srgbClr val="000000"/>
                </a:solidFill>
                <a:cs typeface="B Nazanin" pitchFamily="2" charset="-78"/>
              </a:rPr>
              <a:t>طبق تعريف، </a:t>
            </a:r>
            <a:r>
              <a:rPr lang="en-US" sz="2400" kern="0" dirty="0">
                <a:solidFill>
                  <a:srgbClr val="000000"/>
                </a:solidFill>
                <a:cs typeface="B Nazanin" pitchFamily="2" charset="-78"/>
              </a:rPr>
              <a:t>CBR</a:t>
            </a:r>
            <a:r>
              <a:rPr lang="fa-IR" sz="2400" kern="0" dirty="0">
                <a:solidFill>
                  <a:srgbClr val="000000"/>
                </a:solidFill>
                <a:cs typeface="B Nazanin" pitchFamily="2" charset="-78"/>
              </a:rPr>
              <a:t>يك خاك نسبت نيروي لازم براي فرو بردن پيستوني با شكل معين و به عمق معين در خاك مورد آزمايش به نيروي لازم براي فرو بردن همان پيستون و به همان عمق در مصالح استاندارد است.</a:t>
            </a:r>
          </a:p>
        </p:txBody>
      </p:sp>
      <p:pic>
        <p:nvPicPr>
          <p:cNvPr id="47107" name="Picture 3"/>
          <p:cNvPicPr>
            <a:picLocks noChangeAspect="1" noChangeArrowheads="1"/>
          </p:cNvPicPr>
          <p:nvPr/>
        </p:nvPicPr>
        <p:blipFill>
          <a:blip r:embed="rId2" cstate="print"/>
          <a:srcRect/>
          <a:stretch>
            <a:fillRect/>
          </a:stretch>
        </p:blipFill>
        <p:spPr bwMode="auto">
          <a:xfrm>
            <a:off x="533400" y="1792978"/>
            <a:ext cx="2847975" cy="422682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8</a:t>
            </a:fld>
            <a:endParaRPr lang="en-US" dirty="0">
              <a:solidFill>
                <a:srgbClr val="000000"/>
              </a:solidFill>
            </a:endParaRPr>
          </a:p>
        </p:txBody>
      </p:sp>
      <p:sp>
        <p:nvSpPr>
          <p:cNvPr id="7" name="Rectangle 6"/>
          <p:cNvSpPr/>
          <p:nvPr/>
        </p:nvSpPr>
        <p:spPr>
          <a:xfrm>
            <a:off x="457200" y="1752600"/>
            <a:ext cx="8305800" cy="492443"/>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مقاومت خاك بستر</a:t>
            </a:r>
            <a:r>
              <a:rPr lang="en-US" sz="2600" b="1" i="1" kern="0" dirty="0">
                <a:solidFill>
                  <a:srgbClr val="FF0000"/>
                </a:solidFill>
                <a:cs typeface="B Nazanin" pitchFamily="2" charset="-78"/>
              </a:rPr>
              <a:t> CBR - </a:t>
            </a:r>
            <a:endParaRPr lang="fa-IR" sz="2600" b="1" i="1" kern="0" dirty="0">
              <a:solidFill>
                <a:srgbClr val="FF0000"/>
              </a:solidFill>
              <a:cs typeface="B Nazanin" pitchFamily="2" charset="-78"/>
            </a:endParaRPr>
          </a:p>
        </p:txBody>
      </p:sp>
      <p:sp>
        <p:nvSpPr>
          <p:cNvPr id="5" name="Rectangle 4"/>
          <p:cNvSpPr/>
          <p:nvPr/>
        </p:nvSpPr>
        <p:spPr>
          <a:xfrm>
            <a:off x="457200" y="2209800"/>
            <a:ext cx="8305800" cy="2012859"/>
          </a:xfrm>
          <a:prstGeom prst="rect">
            <a:avLst/>
          </a:prstGeom>
        </p:spPr>
        <p:txBody>
          <a:bodyPr wrap="square">
            <a:spAutoFit/>
          </a:bodyPr>
          <a:lstStyle/>
          <a:p>
            <a:pPr marL="571500" indent="-342900" algn="just" rtl="1" fontAlgn="base">
              <a:spcBef>
                <a:spcPct val="20000"/>
              </a:spcBef>
              <a:spcAft>
                <a:spcPct val="0"/>
              </a:spcAft>
              <a:buClr>
                <a:srgbClr val="CC0000"/>
              </a:buClr>
              <a:buFont typeface="Wingdings" pitchFamily="2" charset="2"/>
              <a:buChar char="ü"/>
            </a:pPr>
            <a:r>
              <a:rPr lang="fa-IR" sz="2400" kern="0" dirty="0">
                <a:solidFill>
                  <a:srgbClr val="000000"/>
                </a:solidFill>
                <a:cs typeface="B Nazanin" pitchFamily="2" charset="-78"/>
              </a:rPr>
              <a:t>مصالح استاندارد، سنگ شكسته استانداردي است كه فشار لازم براي فرو بردن پيستون آزمايش در آن براي مقادير نفوذ 2.5 و 5 ميليمتر به ترتيب برابر 70 و 105 كيلوگرم بر سانتيمتر مربع باشد.</a:t>
            </a:r>
          </a:p>
          <a:p>
            <a:pPr marL="571500" indent="-342900" algn="just" rtl="1" fontAlgn="base">
              <a:spcBef>
                <a:spcPct val="20000"/>
              </a:spcBef>
              <a:spcAft>
                <a:spcPct val="0"/>
              </a:spcAft>
              <a:buClr>
                <a:srgbClr val="CC0000"/>
              </a:buClr>
              <a:buFont typeface="Wingdings" pitchFamily="2" charset="2"/>
              <a:buChar char="ü"/>
            </a:pPr>
            <a:r>
              <a:rPr lang="en-US" sz="2400" kern="0" dirty="0">
                <a:solidFill>
                  <a:srgbClr val="000000"/>
                </a:solidFill>
                <a:cs typeface="B Nazanin" pitchFamily="2" charset="-78"/>
              </a:rPr>
              <a:t>CBR</a:t>
            </a:r>
            <a:r>
              <a:rPr lang="fa-IR" sz="2400" kern="0" dirty="0">
                <a:solidFill>
                  <a:srgbClr val="000000"/>
                </a:solidFill>
                <a:cs typeface="B Nazanin" pitchFamily="2" charset="-78"/>
              </a:rPr>
              <a:t> براي 2.5 ميليمتر نفوذ گزارش مي‌شود ولي اگر براي 5</a:t>
            </a:r>
            <a:r>
              <a:rPr lang="en-US" sz="2400" kern="0" dirty="0">
                <a:solidFill>
                  <a:srgbClr val="000000"/>
                </a:solidFill>
                <a:cs typeface="B Nazanin" pitchFamily="2" charset="-78"/>
              </a:rPr>
              <a:t> </a:t>
            </a:r>
            <a:r>
              <a:rPr lang="fa-IR" sz="2400" kern="0" dirty="0">
                <a:solidFill>
                  <a:srgbClr val="000000"/>
                </a:solidFill>
                <a:cs typeface="B Nazanin" pitchFamily="2" charset="-78"/>
              </a:rPr>
              <a:t>ميليمتر نفوذ بيشتر باشد، </a:t>
            </a:r>
            <a:r>
              <a:rPr lang="en-US" sz="2400" kern="0" dirty="0">
                <a:solidFill>
                  <a:srgbClr val="000000"/>
                </a:solidFill>
                <a:cs typeface="B Nazanin" pitchFamily="2" charset="-78"/>
              </a:rPr>
              <a:t>CBR</a:t>
            </a:r>
            <a:r>
              <a:rPr lang="fa-IR" sz="2400" kern="0" dirty="0">
                <a:solidFill>
                  <a:srgbClr val="000000"/>
                </a:solidFill>
                <a:cs typeface="B Nazanin" pitchFamily="2" charset="-78"/>
              </a:rPr>
              <a:t> مربوط به 5</a:t>
            </a:r>
            <a:r>
              <a:rPr lang="en-US" sz="2400" kern="0" dirty="0">
                <a:solidFill>
                  <a:srgbClr val="000000"/>
                </a:solidFill>
                <a:cs typeface="B Nazanin" pitchFamily="2" charset="-78"/>
              </a:rPr>
              <a:t> </a:t>
            </a:r>
            <a:r>
              <a:rPr lang="fa-IR" sz="2400" kern="0" dirty="0">
                <a:solidFill>
                  <a:srgbClr val="000000"/>
                </a:solidFill>
                <a:cs typeface="B Nazanin" pitchFamily="2" charset="-78"/>
              </a:rPr>
              <a:t>ميليمتر نفوذ براي نمونه مورد نظر گزارش مي‌شود.</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762000" y="304800"/>
            <a:ext cx="7813675" cy="1216025"/>
          </a:xfrm>
        </p:spPr>
        <p:txBody>
          <a:bodyPr/>
          <a:lstStyle/>
          <a:p>
            <a:pPr marL="469900" lvl="0" indent="-469900" algn="r" rtl="1">
              <a:spcBef>
                <a:spcPct val="20000"/>
              </a:spcBef>
            </a:pPr>
            <a:r>
              <a:rPr lang="fa-IR" sz="3600" dirty="0" smtClean="0">
                <a:solidFill>
                  <a:srgbClr val="000000"/>
                </a:solidFill>
                <a:ea typeface="+mn-ea"/>
                <a:cs typeface="B Nazanin" pitchFamily="2" charset="-78"/>
              </a:rPr>
              <a:t>كنترل مشخصات فني لايه‌هاي بستر، اساس و زيراساس</a:t>
            </a:r>
            <a:endParaRPr lang="en-US" sz="3600" dirty="0" smtClean="0">
              <a:solidFill>
                <a:schemeClr val="tx2"/>
              </a:solidFill>
              <a:cs typeface="B Nazanin" pitchFamily="2" charset="-78"/>
            </a:endParaRPr>
          </a:p>
        </p:txBody>
      </p:sp>
      <p:sp>
        <p:nvSpPr>
          <p:cNvPr id="6" name="Footer Placeholder 4"/>
          <p:cNvSpPr>
            <a:spLocks noGrp="1"/>
          </p:cNvSpPr>
          <p:nvPr>
            <p:ph type="ftr" sz="quarter" idx="11"/>
          </p:nvPr>
        </p:nvSpPr>
        <p:spPr/>
        <p:txBody>
          <a:bodyPr/>
          <a:lstStyle/>
          <a:p>
            <a:pPr algn="ctr"/>
            <a:fld id="{76748301-C385-4BF0-BB86-883764FBCD49}" type="slidenum">
              <a:rPr lang="en-US">
                <a:solidFill>
                  <a:srgbClr val="000000"/>
                </a:solidFill>
              </a:rPr>
              <a:pPr algn="ctr"/>
              <a:t>9</a:t>
            </a:fld>
            <a:endParaRPr lang="en-US" dirty="0">
              <a:solidFill>
                <a:srgbClr val="000000"/>
              </a:solidFill>
            </a:endParaRPr>
          </a:p>
        </p:txBody>
      </p:sp>
      <p:sp>
        <p:nvSpPr>
          <p:cNvPr id="7" name="Rectangle 6"/>
          <p:cNvSpPr/>
          <p:nvPr/>
        </p:nvSpPr>
        <p:spPr>
          <a:xfrm>
            <a:off x="457200" y="1752600"/>
            <a:ext cx="8305800" cy="1852815"/>
          </a:xfrm>
          <a:prstGeom prst="rect">
            <a:avLst/>
          </a:prstGeom>
        </p:spPr>
        <p:txBody>
          <a:bodyPr wrap="square">
            <a:spAutoFit/>
          </a:bodyPr>
          <a:lstStyle/>
          <a:p>
            <a:pPr marL="469900" indent="-469900" algn="just" rtl="1" fontAlgn="base">
              <a:spcBef>
                <a:spcPct val="20000"/>
              </a:spcBef>
              <a:spcAft>
                <a:spcPct val="0"/>
              </a:spcAft>
              <a:buClr>
                <a:srgbClr val="CC0000"/>
              </a:buClr>
              <a:buFont typeface="Wingdings" pitchFamily="2" charset="2"/>
              <a:buChar char="o"/>
            </a:pPr>
            <a:r>
              <a:rPr lang="fa-IR" sz="2600" b="1" i="1" kern="0" dirty="0">
                <a:solidFill>
                  <a:srgbClr val="FF0000"/>
                </a:solidFill>
                <a:cs typeface="B Nazanin" pitchFamily="2" charset="-78"/>
              </a:rPr>
              <a:t>تراكم خاك بستر</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آزمايش تراكم بر اساس روش پروكتور انجام مي‌شود.</a:t>
            </a:r>
          </a:p>
          <a:p>
            <a:pPr marL="571500" indent="-342900" algn="just" rtl="1" fontAlgn="base">
              <a:spcBef>
                <a:spcPct val="20000"/>
              </a:spcBef>
              <a:spcAft>
                <a:spcPct val="0"/>
              </a:spcAft>
              <a:buClr>
                <a:srgbClr val="CC0000"/>
              </a:buClr>
              <a:buFont typeface="Wingdings" pitchFamily="2" charset="2"/>
              <a:buChar char="ü"/>
            </a:pPr>
            <a:r>
              <a:rPr lang="fa-IR" sz="2600" kern="0" dirty="0">
                <a:solidFill>
                  <a:srgbClr val="000000"/>
                </a:solidFill>
                <a:cs typeface="B Nazanin" pitchFamily="2" charset="-78"/>
              </a:rPr>
              <a:t> درصد تراكم برابر است با نسبت تراكم اندازه‌گيري شده در محل به حداكثر تراكم بدست آمده در آزمايشگاه ضربدر100</a:t>
            </a:r>
          </a:p>
        </p:txBody>
      </p:sp>
      <p:pic>
        <p:nvPicPr>
          <p:cNvPr id="8" name="Picture 1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71600" y="4191000"/>
            <a:ext cx="2325757" cy="9144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204</TotalTime>
  <Words>2743</Words>
  <Application>Microsoft Office PowerPoint</Application>
  <PresentationFormat>On-screen Show (4:3)</PresentationFormat>
  <Paragraphs>325</Paragraphs>
  <Slides>60</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2" baseType="lpstr">
      <vt:lpstr>AcadEref</vt:lpstr>
      <vt:lpstr>Arial</vt:lpstr>
      <vt:lpstr>B Nazanin</vt:lpstr>
      <vt:lpstr>B Titr</vt:lpstr>
      <vt:lpstr>Calibri</vt:lpstr>
      <vt:lpstr>Tahoma</vt:lpstr>
      <vt:lpstr>Times New Roman</vt:lpstr>
      <vt:lpstr>Trebuchet MS</vt:lpstr>
      <vt:lpstr>Wingdings</vt:lpstr>
      <vt:lpstr>Wingdings 3</vt:lpstr>
      <vt:lpstr>Facet</vt:lpstr>
      <vt:lpstr>Presentation</vt:lpstr>
      <vt:lpstr>PowerPoint Presentation</vt:lpstr>
      <vt:lpstr>آزمايش هاي روسازي در پروژه‌هاي عمراني</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كنترل مشخصات فني لايه‌هاي بستر، اساس و زيراساس</vt:lpstr>
      <vt:lpstr>قيرها</vt:lpstr>
      <vt:lpstr>قيرها</vt:lpstr>
      <vt:lpstr>آزمايش ويسكوزيته قير (به منظور تعیین محدوده دمای اختلاط وتراکم آسفالت)  ASTM D2170</vt:lpstr>
      <vt:lpstr>قيرها</vt:lpstr>
      <vt:lpstr>قيرها</vt:lpstr>
      <vt:lpstr>قيرها</vt:lpstr>
      <vt:lpstr>قيرها</vt:lpstr>
      <vt:lpstr>قيرها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مخلوط آسفالتي</vt:lpstr>
      <vt:lpstr>مخلوط آسفالتي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dc:creator>
  <cp:lastModifiedBy>Pendar Rayane Khazar</cp:lastModifiedBy>
  <cp:revision>33</cp:revision>
  <dcterms:created xsi:type="dcterms:W3CDTF">2011-07-17T20:37:34Z</dcterms:created>
  <dcterms:modified xsi:type="dcterms:W3CDTF">2023-12-26T17:39:42Z</dcterms:modified>
</cp:coreProperties>
</file>